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tags/tag12.xml" ContentType="application/vnd.openxmlformats-officedocument.presentationml.tags+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tags/tag9.xml" ContentType="application/vnd.openxmlformats-officedocument.presentationml.tag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tags/tag13.xml" ContentType="application/vnd.openxmlformats-officedocument.presentationml.tags+xml"/>
  <Override PartName="/ppt/diagrams/quickStyle8.xml" ContentType="application/vnd.openxmlformats-officedocument.drawingml.diagramStyl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tags/tag1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sldIdLst>
    <p:sldId id="277" r:id="rId2"/>
    <p:sldId id="325" r:id="rId3"/>
    <p:sldId id="327" r:id="rId4"/>
    <p:sldId id="258" r:id="rId5"/>
    <p:sldId id="278" r:id="rId6"/>
    <p:sldId id="260" r:id="rId7"/>
    <p:sldId id="307" r:id="rId8"/>
    <p:sldId id="308" r:id="rId9"/>
    <p:sldId id="310" r:id="rId10"/>
    <p:sldId id="311" r:id="rId11"/>
    <p:sldId id="261" r:id="rId12"/>
    <p:sldId id="312" r:id="rId13"/>
    <p:sldId id="263" r:id="rId14"/>
    <p:sldId id="313" r:id="rId15"/>
    <p:sldId id="318" r:id="rId16"/>
    <p:sldId id="317" r:id="rId17"/>
    <p:sldId id="316" r:id="rId18"/>
    <p:sldId id="320" r:id="rId19"/>
    <p:sldId id="319" r:id="rId20"/>
    <p:sldId id="331" r:id="rId21"/>
    <p:sldId id="296" r:id="rId22"/>
    <p:sldId id="321" r:id="rId23"/>
    <p:sldId id="324" r:id="rId24"/>
    <p:sldId id="322" r:id="rId25"/>
    <p:sldId id="323" r:id="rId26"/>
    <p:sldId id="326" r:id="rId27"/>
    <p:sldId id="328" r:id="rId28"/>
    <p:sldId id="264" r:id="rId29"/>
    <p:sldId id="329" r:id="rId30"/>
    <p:sldId id="330" r:id="rId31"/>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xmlns="">
        <p14:section name="Sezione predefinita" id="{3D7F8031-D611-FA48-97E2-2EF2ACD5F6F0}">
          <p14:sldIdLst>
            <p14:sldId id="277"/>
          </p14:sldIdLst>
        </p14:section>
        <p14:section name="INDEX" id="{13A681D2-F554-8648-AC13-559D869131EB}">
          <p14:sldIdLst>
            <p14:sldId id="325"/>
          </p14:sldIdLst>
        </p14:section>
        <p14:section name="INFORMATION " id="{16D2E137-7C2A-8F4F-9C4C-8EF0F08DDF8D}">
          <p14:sldIdLst>
            <p14:sldId id="327"/>
            <p14:sldId id="258"/>
          </p14:sldIdLst>
        </p14:section>
        <p14:section name="BULLYING" id="{BDF94ED3-B30A-5B44-878F-EF5B09F9B9C8}">
          <p14:sldIdLst>
            <p14:sldId id="278"/>
            <p14:sldId id="260"/>
            <p14:sldId id="307"/>
            <p14:sldId id="308"/>
            <p14:sldId id="310"/>
            <p14:sldId id="311"/>
            <p14:sldId id="261"/>
            <p14:sldId id="312"/>
          </p14:sldIdLst>
        </p14:section>
        <p14:section name="CYBERBULLYING" id="{EEC7E520-D954-ED42-B563-E1C5C53D20B0}">
          <p14:sldIdLst>
            <p14:sldId id="263"/>
            <p14:sldId id="313"/>
            <p14:sldId id="318"/>
            <p14:sldId id="317"/>
            <p14:sldId id="316"/>
            <p14:sldId id="320"/>
          </p14:sldIdLst>
        </p14:section>
        <p14:section name="SURFING ON LINE" id="{D4161704-E188-E347-B618-A278F88E9B39}">
          <p14:sldIdLst>
            <p14:sldId id="319"/>
            <p14:sldId id="331"/>
            <p14:sldId id="296"/>
            <p14:sldId id="321"/>
            <p14:sldId id="324"/>
            <p14:sldId id="322"/>
            <p14:sldId id="323"/>
            <p14:sldId id="326"/>
          </p14:sldIdLst>
        </p14:section>
        <p14:section name="TRAINING" id="{2E49B2B6-3CD2-1D47-8D66-CAED3C47B4BF}">
          <p14:sldIdLst>
            <p14:sldId id="328"/>
            <p14:sldId id="264"/>
            <p14:sldId id="329"/>
            <p14:sldId id="33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6" autoAdjust="0"/>
    <p:restoredTop sz="97711" autoAdjust="0"/>
  </p:normalViewPr>
  <p:slideViewPr>
    <p:cSldViewPr>
      <p:cViewPr>
        <p:scale>
          <a:sx n="100" d="100"/>
          <a:sy n="100" d="100"/>
        </p:scale>
        <p:origin x="-372" y="10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177CC7-4277-B74F-9E72-6587F69ECE9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BA521AB4-FEAB-D44F-8721-9156E50054E8}">
      <dgm:prSet phldrT="[Testo]"/>
      <dgm:spPr/>
      <dgm:t>
        <a:bodyPr/>
        <a:lstStyle/>
        <a:p>
          <a:r>
            <a:rPr lang="el-GR" dirty="0" smtClean="0"/>
            <a:t>Αντίστροφα</a:t>
          </a:r>
          <a:r>
            <a:rPr lang="en-GB" dirty="0" smtClean="0"/>
            <a:t>, </a:t>
          </a:r>
          <a:r>
            <a:rPr lang="el-GR" dirty="0" smtClean="0"/>
            <a:t>αν η επιθετική συμπεριφορά προκαλεί σοβαρές επιπτώσεις</a:t>
          </a:r>
          <a:r>
            <a:rPr lang="en-GB" dirty="0" smtClean="0"/>
            <a:t> (</a:t>
          </a:r>
          <a:r>
            <a:rPr lang="el-GR" dirty="0" smtClean="0"/>
            <a:t>υποκειμενικές και/ή</a:t>
          </a:r>
          <a:r>
            <a:rPr lang="en-GB" dirty="0" smtClean="0"/>
            <a:t> </a:t>
          </a:r>
          <a:r>
            <a:rPr lang="el-GR" dirty="0" smtClean="0"/>
            <a:t>αντικειμενικές)</a:t>
          </a:r>
          <a:r>
            <a:rPr lang="en-GB" dirty="0" smtClean="0"/>
            <a:t> </a:t>
          </a:r>
          <a:r>
            <a:rPr lang="el-GR" dirty="0" smtClean="0"/>
            <a:t>στο θύμα</a:t>
          </a:r>
          <a:r>
            <a:rPr lang="en-GB" dirty="0" smtClean="0"/>
            <a:t>, </a:t>
          </a:r>
          <a:r>
            <a:rPr lang="el-GR" dirty="0" smtClean="0"/>
            <a:t>οι εκπαιδευτικοί και οι ειδικοί που καλούνται να το διερευνήσουν</a:t>
          </a:r>
          <a:r>
            <a:rPr lang="en-GB" dirty="0" smtClean="0"/>
            <a:t>, </a:t>
          </a:r>
          <a:r>
            <a:rPr lang="el-GR" dirty="0" smtClean="0"/>
            <a:t>θα έπρεπε να λάβουν υπόψη όχι μόνο τις</a:t>
          </a:r>
          <a:r>
            <a:rPr lang="en-GB" dirty="0" smtClean="0"/>
            <a:t> </a:t>
          </a:r>
          <a:r>
            <a:rPr lang="el-GR" dirty="0" smtClean="0"/>
            <a:t>συνέπειες που θα μπορούσε να έχει η ανάμειξη των δικαστηρίων ανηλίκων για τον ανήλικο που διέπραξε την πράξη, αλλά επίσης και κυρίως </a:t>
          </a:r>
          <a:r>
            <a:rPr lang="en-GB" dirty="0" smtClean="0"/>
            <a:t> </a:t>
          </a:r>
          <a:r>
            <a:rPr lang="el-GR" dirty="0" smtClean="0"/>
            <a:t>την ανάγκη για δικαιοσύνη του θύματος και την κοινότητα, η οποία θα έπρεπε να </a:t>
          </a:r>
          <a:r>
            <a:rPr lang="en-GB" dirty="0" smtClean="0"/>
            <a:t> </a:t>
          </a:r>
          <a:r>
            <a:rPr lang="el-GR" dirty="0" smtClean="0"/>
            <a:t>κατανοήσει</a:t>
          </a:r>
          <a:r>
            <a:rPr lang="en-GB" dirty="0" smtClean="0"/>
            <a:t>, </a:t>
          </a:r>
          <a:r>
            <a:rPr lang="el-GR" dirty="0" smtClean="0"/>
            <a:t>σε περίπτωση απουσίας</a:t>
          </a:r>
          <a:r>
            <a:rPr lang="en-GB" dirty="0" smtClean="0"/>
            <a:t> </a:t>
          </a:r>
          <a:r>
            <a:rPr lang="el-GR" dirty="0" smtClean="0"/>
            <a:t>κατάλληλης και επαρκούς  παρέμβασης σχετικά με το περιστατικό,</a:t>
          </a:r>
          <a:r>
            <a:rPr lang="en-GB" dirty="0" smtClean="0"/>
            <a:t> </a:t>
          </a:r>
          <a:r>
            <a:rPr lang="el-GR" dirty="0" smtClean="0"/>
            <a:t>τη ρήξη του κοινωνικού συμφώνου της ανθρώπινης κοινωνίας</a:t>
          </a:r>
          <a:r>
            <a:rPr lang="en-GB" dirty="0" smtClean="0"/>
            <a:t>.</a:t>
          </a:r>
          <a:endParaRPr lang="it-IT" dirty="0"/>
        </a:p>
      </dgm:t>
    </dgm:pt>
    <dgm:pt modelId="{3E99623B-8279-5442-8AF1-42DF057B6986}" type="parTrans" cxnId="{6AF1F64E-8849-214C-8D90-6440A1F1B6F7}">
      <dgm:prSet/>
      <dgm:spPr/>
      <dgm:t>
        <a:bodyPr/>
        <a:lstStyle/>
        <a:p>
          <a:endParaRPr lang="it-IT"/>
        </a:p>
      </dgm:t>
    </dgm:pt>
    <dgm:pt modelId="{4AC73B1C-7699-504E-B7D6-3389558C6CF2}" type="sibTrans" cxnId="{6AF1F64E-8849-214C-8D90-6440A1F1B6F7}">
      <dgm:prSet/>
      <dgm:spPr/>
      <dgm:t>
        <a:bodyPr/>
        <a:lstStyle/>
        <a:p>
          <a:endParaRPr lang="it-IT"/>
        </a:p>
      </dgm:t>
    </dgm:pt>
    <dgm:pt modelId="{A4CB13B7-F006-604B-B728-C25DD359D23A}" type="pres">
      <dgm:prSet presAssocID="{9D177CC7-4277-B74F-9E72-6587F69ECE9E}" presName="vert0" presStyleCnt="0">
        <dgm:presLayoutVars>
          <dgm:dir/>
          <dgm:animOne val="branch"/>
          <dgm:animLvl val="lvl"/>
        </dgm:presLayoutVars>
      </dgm:prSet>
      <dgm:spPr/>
      <dgm:t>
        <a:bodyPr/>
        <a:lstStyle/>
        <a:p>
          <a:endParaRPr lang="it-IT"/>
        </a:p>
      </dgm:t>
    </dgm:pt>
    <dgm:pt modelId="{359F019D-8A6C-9947-A745-86551230EE97}" type="pres">
      <dgm:prSet presAssocID="{BA521AB4-FEAB-D44F-8721-9156E50054E8}" presName="thickLine" presStyleLbl="alignNode1" presStyleIdx="0" presStyleCnt="1" custLinFactNeighborX="-38960" custLinFactNeighborY="-1402"/>
      <dgm:spPr/>
    </dgm:pt>
    <dgm:pt modelId="{A630A450-6AAC-5C4F-88C0-917A8EA41952}" type="pres">
      <dgm:prSet presAssocID="{BA521AB4-FEAB-D44F-8721-9156E50054E8}" presName="horz1" presStyleCnt="0"/>
      <dgm:spPr/>
    </dgm:pt>
    <dgm:pt modelId="{94DEC1CC-C377-7B49-A4B4-6237419C5405}" type="pres">
      <dgm:prSet presAssocID="{BA521AB4-FEAB-D44F-8721-9156E50054E8}" presName="tx1" presStyleLbl="revTx" presStyleIdx="0" presStyleCnt="1" custScaleX="81394" custScaleY="59408"/>
      <dgm:spPr/>
      <dgm:t>
        <a:bodyPr/>
        <a:lstStyle/>
        <a:p>
          <a:endParaRPr lang="it-IT"/>
        </a:p>
      </dgm:t>
    </dgm:pt>
    <dgm:pt modelId="{F3755F86-CDDC-464B-B353-D7ACE17C2ECE}" type="pres">
      <dgm:prSet presAssocID="{BA521AB4-FEAB-D44F-8721-9156E50054E8}" presName="vert1" presStyleCnt="0"/>
      <dgm:spPr/>
    </dgm:pt>
  </dgm:ptLst>
  <dgm:cxnLst>
    <dgm:cxn modelId="{6AF1F64E-8849-214C-8D90-6440A1F1B6F7}" srcId="{9D177CC7-4277-B74F-9E72-6587F69ECE9E}" destId="{BA521AB4-FEAB-D44F-8721-9156E50054E8}" srcOrd="0" destOrd="0" parTransId="{3E99623B-8279-5442-8AF1-42DF057B6986}" sibTransId="{4AC73B1C-7699-504E-B7D6-3389558C6CF2}"/>
    <dgm:cxn modelId="{5D03ED4C-906B-AE48-BCFD-4F8CC2DA36BD}" type="presOf" srcId="{9D177CC7-4277-B74F-9E72-6587F69ECE9E}" destId="{A4CB13B7-F006-604B-B728-C25DD359D23A}" srcOrd="0" destOrd="0" presId="urn:microsoft.com/office/officeart/2008/layout/LinedList"/>
    <dgm:cxn modelId="{4573ECB5-21F7-FD47-86D6-1D81EA63E155}" type="presOf" srcId="{BA521AB4-FEAB-D44F-8721-9156E50054E8}" destId="{94DEC1CC-C377-7B49-A4B4-6237419C5405}" srcOrd="0" destOrd="0" presId="urn:microsoft.com/office/officeart/2008/layout/LinedList"/>
    <dgm:cxn modelId="{51A5AE2C-7E27-314E-A922-947C0236E0D2}" type="presParOf" srcId="{A4CB13B7-F006-604B-B728-C25DD359D23A}" destId="{359F019D-8A6C-9947-A745-86551230EE97}" srcOrd="0" destOrd="0" presId="urn:microsoft.com/office/officeart/2008/layout/LinedList"/>
    <dgm:cxn modelId="{3A7790FD-C218-D746-BE23-A40AB7A8D704}" type="presParOf" srcId="{A4CB13B7-F006-604B-B728-C25DD359D23A}" destId="{A630A450-6AAC-5C4F-88C0-917A8EA41952}" srcOrd="1" destOrd="0" presId="urn:microsoft.com/office/officeart/2008/layout/LinedList"/>
    <dgm:cxn modelId="{BA5AC55B-F478-134B-AAA1-8C27FDFCF67B}" type="presParOf" srcId="{A630A450-6AAC-5C4F-88C0-917A8EA41952}" destId="{94DEC1CC-C377-7B49-A4B4-6237419C5405}" srcOrd="0" destOrd="0" presId="urn:microsoft.com/office/officeart/2008/layout/LinedList"/>
    <dgm:cxn modelId="{34E39201-48F8-EC4F-8097-0FCD6D4754BC}" type="presParOf" srcId="{A630A450-6AAC-5C4F-88C0-917A8EA41952}" destId="{F3755F86-CDDC-464B-B353-D7ACE17C2ECE}" srcOrd="1"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303BF4-463C-8B4D-8EC8-F492E688F659}"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192F2D09-AD27-7E4C-83EA-7B0296889380}">
      <dgm:prSet phldrT="[Testo]"/>
      <dgm:spPr/>
      <dgm:t>
        <a:bodyPr/>
        <a:lstStyle/>
        <a:p>
          <a:endParaRPr lang="it-IT" dirty="0"/>
        </a:p>
      </dgm:t>
    </dgm:pt>
    <dgm:pt modelId="{6B3FE122-0712-1B47-8F43-0881DDDC3937}" type="parTrans" cxnId="{A08FC966-7F71-5F47-B82F-0425D0A707AF}">
      <dgm:prSet/>
      <dgm:spPr/>
      <dgm:t>
        <a:bodyPr/>
        <a:lstStyle/>
        <a:p>
          <a:endParaRPr lang="it-IT"/>
        </a:p>
      </dgm:t>
    </dgm:pt>
    <dgm:pt modelId="{6A510679-8A98-1341-A53F-9252D76F01DC}" type="sibTrans" cxnId="{A08FC966-7F71-5F47-B82F-0425D0A707AF}">
      <dgm:prSet/>
      <dgm:spPr/>
      <dgm:t>
        <a:bodyPr/>
        <a:lstStyle/>
        <a:p>
          <a:endParaRPr lang="it-IT"/>
        </a:p>
      </dgm:t>
    </dgm:pt>
    <dgm:pt modelId="{CC848DA6-D3C3-0A48-9294-FE87F293136A}">
      <dgm:prSet/>
      <dgm:spPr/>
      <dgm:t>
        <a:bodyPr/>
        <a:lstStyle/>
        <a:p>
          <a:r>
            <a:rPr lang="en-GB" dirty="0" smtClean="0"/>
            <a:t>The term 'pranks' instead, refers to behaviour which does not contemplate rigid roles in the relation, and most of all, what is absent is the intentional will to damage the others or hurt them. </a:t>
          </a:r>
          <a:endParaRPr lang="it-IT" dirty="0"/>
        </a:p>
      </dgm:t>
    </dgm:pt>
    <dgm:pt modelId="{D1F46E71-22A3-3442-8316-468BAC023ECB}" type="parTrans" cxnId="{CB5E32B7-BDB3-0D46-B677-68AD1977A2DA}">
      <dgm:prSet/>
      <dgm:spPr/>
      <dgm:t>
        <a:bodyPr/>
        <a:lstStyle/>
        <a:p>
          <a:endParaRPr lang="it-IT"/>
        </a:p>
      </dgm:t>
    </dgm:pt>
    <dgm:pt modelId="{168BF541-0AAE-6444-9C0A-DC060B3B8DDD}" type="sibTrans" cxnId="{CB5E32B7-BDB3-0D46-B677-68AD1977A2DA}">
      <dgm:prSet/>
      <dgm:spPr/>
      <dgm:t>
        <a:bodyPr/>
        <a:lstStyle/>
        <a:p>
          <a:endParaRPr lang="it-IT"/>
        </a:p>
      </dgm:t>
    </dgm:pt>
    <dgm:pt modelId="{82E7F095-E34D-AE42-A3F7-00781806526C}">
      <dgm:prSet/>
      <dgm:spPr/>
      <dgm:t>
        <a:bodyPr/>
        <a:lstStyle/>
        <a:p>
          <a:r>
            <a:rPr lang="en-GB" dirty="0" smtClean="0"/>
            <a:t>Evidently, in these cases no application to the Court or any </a:t>
          </a:r>
          <a:r>
            <a:rPr lang="en-GB" dirty="0" err="1" smtClean="0"/>
            <a:t>antibullism</a:t>
          </a:r>
          <a:r>
            <a:rPr lang="en-GB" dirty="0" smtClean="0"/>
            <a:t> acts are necessary. Eventually, </a:t>
          </a:r>
          <a:r>
            <a:rPr lang="en-GB" b="1" u="sng" dirty="0" smtClean="0"/>
            <a:t>both the students </a:t>
          </a:r>
          <a:r>
            <a:rPr lang="en-GB" dirty="0" smtClean="0"/>
            <a:t>can be reprimanded or sanctioned for the improper behaviour shown.</a:t>
          </a:r>
          <a:endParaRPr lang="it-IT" dirty="0"/>
        </a:p>
      </dgm:t>
    </dgm:pt>
    <dgm:pt modelId="{68737106-8A0E-C446-AD18-23F20C5DC53B}" type="parTrans" cxnId="{AC500FAB-22F8-7744-A440-FB49A6837105}">
      <dgm:prSet/>
      <dgm:spPr/>
      <dgm:t>
        <a:bodyPr/>
        <a:lstStyle/>
        <a:p>
          <a:endParaRPr lang="it-IT"/>
        </a:p>
      </dgm:t>
    </dgm:pt>
    <dgm:pt modelId="{0B288ED5-EE93-A849-B81F-FADA396C316E}" type="sibTrans" cxnId="{AC500FAB-22F8-7744-A440-FB49A6837105}">
      <dgm:prSet/>
      <dgm:spPr/>
      <dgm:t>
        <a:bodyPr/>
        <a:lstStyle/>
        <a:p>
          <a:endParaRPr lang="it-IT"/>
        </a:p>
      </dgm:t>
    </dgm:pt>
    <dgm:pt modelId="{99961A29-CC9E-7241-83D6-E8E2CC77CA50}">
      <dgm:prSet/>
      <dgm:spPr/>
      <dgm:t>
        <a:bodyPr/>
        <a:lstStyle/>
        <a:p>
          <a:r>
            <a:rPr lang="en-GB" dirty="0" smtClean="0"/>
            <a:t>In fact, whereas in bullying the roles are rigid and rarely mutable, each actor (bullies, victims, spectators, followers, </a:t>
          </a:r>
          <a:r>
            <a:rPr lang="en-GB" dirty="0" err="1" smtClean="0"/>
            <a:t>defensors</a:t>
          </a:r>
          <a:r>
            <a:rPr lang="en-GB" dirty="0" smtClean="0"/>
            <a:t>, externals) shares expectations on the other's behaviour and all the participants involved in the relation move within an unwritten plot of rules which each of them follow to be able to maintain an identity (at times a negative one) in the peer group. .</a:t>
          </a:r>
          <a:endParaRPr lang="it-IT" dirty="0"/>
        </a:p>
      </dgm:t>
    </dgm:pt>
    <dgm:pt modelId="{58230FEB-BE7F-5D44-9FDC-FBFC9977E2EF}" type="parTrans" cxnId="{F4F1D84F-DF10-1647-85A4-DC98F0732984}">
      <dgm:prSet/>
      <dgm:spPr/>
      <dgm:t>
        <a:bodyPr/>
        <a:lstStyle/>
        <a:p>
          <a:endParaRPr lang="it-IT"/>
        </a:p>
      </dgm:t>
    </dgm:pt>
    <dgm:pt modelId="{EB7AF2D3-5B87-094C-9FA3-4515F7F49874}" type="sibTrans" cxnId="{F4F1D84F-DF10-1647-85A4-DC98F0732984}">
      <dgm:prSet/>
      <dgm:spPr/>
      <dgm:t>
        <a:bodyPr/>
        <a:lstStyle/>
        <a:p>
          <a:endParaRPr lang="it-IT"/>
        </a:p>
      </dgm:t>
    </dgm:pt>
    <dgm:pt modelId="{E56AB7F7-D05F-0C43-BBB9-BB3F54A46B01}" type="pres">
      <dgm:prSet presAssocID="{47303BF4-463C-8B4D-8EC8-F492E688F659}" presName="vert0" presStyleCnt="0">
        <dgm:presLayoutVars>
          <dgm:dir/>
          <dgm:animOne val="branch"/>
          <dgm:animLvl val="lvl"/>
        </dgm:presLayoutVars>
      </dgm:prSet>
      <dgm:spPr/>
      <dgm:t>
        <a:bodyPr/>
        <a:lstStyle/>
        <a:p>
          <a:endParaRPr lang="it-IT"/>
        </a:p>
      </dgm:t>
    </dgm:pt>
    <dgm:pt modelId="{246F81A9-947E-D34E-9DB8-6FD7111CF23D}" type="pres">
      <dgm:prSet presAssocID="{192F2D09-AD27-7E4C-83EA-7B0296889380}" presName="thickLine" presStyleLbl="alignNode1" presStyleIdx="0" presStyleCnt="2"/>
      <dgm:spPr/>
    </dgm:pt>
    <dgm:pt modelId="{DAFB2FD8-AFD4-6A41-AC98-564AD029CA73}" type="pres">
      <dgm:prSet presAssocID="{192F2D09-AD27-7E4C-83EA-7B0296889380}" presName="horz1" presStyleCnt="0"/>
      <dgm:spPr/>
    </dgm:pt>
    <dgm:pt modelId="{A24CB9E8-0B47-9248-ABFE-E472A1DD4FC9}" type="pres">
      <dgm:prSet presAssocID="{192F2D09-AD27-7E4C-83EA-7B0296889380}" presName="tx1" presStyleLbl="revTx" presStyleIdx="0" presStyleCnt="4"/>
      <dgm:spPr/>
      <dgm:t>
        <a:bodyPr/>
        <a:lstStyle/>
        <a:p>
          <a:endParaRPr lang="it-IT"/>
        </a:p>
      </dgm:t>
    </dgm:pt>
    <dgm:pt modelId="{CD99F7DC-A0B7-2D42-AA53-29502BDCF50D}" type="pres">
      <dgm:prSet presAssocID="{192F2D09-AD27-7E4C-83EA-7B0296889380}" presName="vert1" presStyleCnt="0"/>
      <dgm:spPr/>
    </dgm:pt>
    <dgm:pt modelId="{4AFA34D1-F36D-C64F-B6E0-67725B0E9B5C}" type="pres">
      <dgm:prSet presAssocID="{99961A29-CC9E-7241-83D6-E8E2CC77CA50}" presName="thickLine" presStyleLbl="alignNode1" presStyleIdx="1" presStyleCnt="2"/>
      <dgm:spPr/>
    </dgm:pt>
    <dgm:pt modelId="{CEBDB556-76DA-434C-8983-E886CF29D9B9}" type="pres">
      <dgm:prSet presAssocID="{99961A29-CC9E-7241-83D6-E8E2CC77CA50}" presName="horz1" presStyleCnt="0"/>
      <dgm:spPr/>
    </dgm:pt>
    <dgm:pt modelId="{5A21D943-1220-9B43-A122-12ACE6934CAD}" type="pres">
      <dgm:prSet presAssocID="{99961A29-CC9E-7241-83D6-E8E2CC77CA50}" presName="tx1" presStyleLbl="revTx" presStyleIdx="1" presStyleCnt="4"/>
      <dgm:spPr/>
      <dgm:t>
        <a:bodyPr/>
        <a:lstStyle/>
        <a:p>
          <a:endParaRPr lang="it-IT"/>
        </a:p>
      </dgm:t>
    </dgm:pt>
    <dgm:pt modelId="{ACE20E27-3AF5-8943-B489-1B896114B949}" type="pres">
      <dgm:prSet presAssocID="{99961A29-CC9E-7241-83D6-E8E2CC77CA50}" presName="vert1" presStyleCnt="0"/>
      <dgm:spPr/>
    </dgm:pt>
    <dgm:pt modelId="{B31A65E3-7E82-FE4E-8A0E-6A63403AD5D4}" type="pres">
      <dgm:prSet presAssocID="{CC848DA6-D3C3-0A48-9294-FE87F293136A}" presName="vertSpace2a" presStyleCnt="0"/>
      <dgm:spPr/>
    </dgm:pt>
    <dgm:pt modelId="{306F4E5C-BF8F-8548-9200-4638C6194E7F}" type="pres">
      <dgm:prSet presAssocID="{CC848DA6-D3C3-0A48-9294-FE87F293136A}" presName="horz2" presStyleCnt="0"/>
      <dgm:spPr/>
    </dgm:pt>
    <dgm:pt modelId="{9E05A891-8211-2447-A1C5-92DD0C390141}" type="pres">
      <dgm:prSet presAssocID="{CC848DA6-D3C3-0A48-9294-FE87F293136A}" presName="horzSpace2" presStyleCnt="0"/>
      <dgm:spPr/>
    </dgm:pt>
    <dgm:pt modelId="{1B16F367-FF6E-5248-B81A-5A5417593221}" type="pres">
      <dgm:prSet presAssocID="{CC848DA6-D3C3-0A48-9294-FE87F293136A}" presName="tx2" presStyleLbl="revTx" presStyleIdx="2" presStyleCnt="4"/>
      <dgm:spPr/>
      <dgm:t>
        <a:bodyPr/>
        <a:lstStyle/>
        <a:p>
          <a:endParaRPr lang="it-IT"/>
        </a:p>
      </dgm:t>
    </dgm:pt>
    <dgm:pt modelId="{1B093C1B-302B-4243-955F-0BB2A74D918B}" type="pres">
      <dgm:prSet presAssocID="{CC848DA6-D3C3-0A48-9294-FE87F293136A}" presName="vert2" presStyleCnt="0"/>
      <dgm:spPr/>
    </dgm:pt>
    <dgm:pt modelId="{5859D132-DE4A-5741-9F5B-1842C1198AF3}" type="pres">
      <dgm:prSet presAssocID="{CC848DA6-D3C3-0A48-9294-FE87F293136A}" presName="thinLine2b" presStyleLbl="callout" presStyleIdx="0" presStyleCnt="2"/>
      <dgm:spPr/>
    </dgm:pt>
    <dgm:pt modelId="{3223997E-B38A-CD47-9047-60F90F693757}" type="pres">
      <dgm:prSet presAssocID="{CC848DA6-D3C3-0A48-9294-FE87F293136A}" presName="vertSpace2b" presStyleCnt="0"/>
      <dgm:spPr/>
    </dgm:pt>
    <dgm:pt modelId="{CCFAB1B5-4DB7-4343-8982-411A91E5714E}" type="pres">
      <dgm:prSet presAssocID="{82E7F095-E34D-AE42-A3F7-00781806526C}" presName="horz2" presStyleCnt="0"/>
      <dgm:spPr/>
    </dgm:pt>
    <dgm:pt modelId="{5F8835E8-F6F7-CA46-A743-F0FD03F13A15}" type="pres">
      <dgm:prSet presAssocID="{82E7F095-E34D-AE42-A3F7-00781806526C}" presName="horzSpace2" presStyleCnt="0"/>
      <dgm:spPr/>
    </dgm:pt>
    <dgm:pt modelId="{C17F947E-690E-BC47-BD8D-A6B1DB7FB241}" type="pres">
      <dgm:prSet presAssocID="{82E7F095-E34D-AE42-A3F7-00781806526C}" presName="tx2" presStyleLbl="revTx" presStyleIdx="3" presStyleCnt="4"/>
      <dgm:spPr/>
      <dgm:t>
        <a:bodyPr/>
        <a:lstStyle/>
        <a:p>
          <a:endParaRPr lang="it-IT"/>
        </a:p>
      </dgm:t>
    </dgm:pt>
    <dgm:pt modelId="{BC293D8E-9CD7-4D48-82DD-6044DD8F5A1A}" type="pres">
      <dgm:prSet presAssocID="{82E7F095-E34D-AE42-A3F7-00781806526C}" presName="vert2" presStyleCnt="0"/>
      <dgm:spPr/>
    </dgm:pt>
    <dgm:pt modelId="{40D21D4D-CAA9-9149-B69B-D6CA6BF9906F}" type="pres">
      <dgm:prSet presAssocID="{82E7F095-E34D-AE42-A3F7-00781806526C}" presName="thinLine2b" presStyleLbl="callout" presStyleIdx="1" presStyleCnt="2"/>
      <dgm:spPr/>
    </dgm:pt>
    <dgm:pt modelId="{F3630B1B-841B-7043-8431-72503B5C6DEE}" type="pres">
      <dgm:prSet presAssocID="{82E7F095-E34D-AE42-A3F7-00781806526C}" presName="vertSpace2b" presStyleCnt="0"/>
      <dgm:spPr/>
    </dgm:pt>
  </dgm:ptLst>
  <dgm:cxnLst>
    <dgm:cxn modelId="{F6762F72-0D64-C746-9ADF-A351F8366E50}" type="presOf" srcId="{192F2D09-AD27-7E4C-83EA-7B0296889380}" destId="{A24CB9E8-0B47-9248-ABFE-E472A1DD4FC9}" srcOrd="0" destOrd="0" presId="urn:microsoft.com/office/officeart/2008/layout/LinedList"/>
    <dgm:cxn modelId="{F7900413-3CA0-5C40-A853-FF14A2F25734}" type="presOf" srcId="{82E7F095-E34D-AE42-A3F7-00781806526C}" destId="{C17F947E-690E-BC47-BD8D-A6B1DB7FB241}" srcOrd="0" destOrd="0" presId="urn:microsoft.com/office/officeart/2008/layout/LinedList"/>
    <dgm:cxn modelId="{AC500FAB-22F8-7744-A440-FB49A6837105}" srcId="{99961A29-CC9E-7241-83D6-E8E2CC77CA50}" destId="{82E7F095-E34D-AE42-A3F7-00781806526C}" srcOrd="1" destOrd="0" parTransId="{68737106-8A0E-C446-AD18-23F20C5DC53B}" sibTransId="{0B288ED5-EE93-A849-B81F-FADA396C316E}"/>
    <dgm:cxn modelId="{CB5E32B7-BDB3-0D46-B677-68AD1977A2DA}" srcId="{99961A29-CC9E-7241-83D6-E8E2CC77CA50}" destId="{CC848DA6-D3C3-0A48-9294-FE87F293136A}" srcOrd="0" destOrd="0" parTransId="{D1F46E71-22A3-3442-8316-468BAC023ECB}" sibTransId="{168BF541-0AAE-6444-9C0A-DC060B3B8DDD}"/>
    <dgm:cxn modelId="{8448DB1C-7109-644A-AE8E-7D959149664B}" type="presOf" srcId="{CC848DA6-D3C3-0A48-9294-FE87F293136A}" destId="{1B16F367-FF6E-5248-B81A-5A5417593221}" srcOrd="0" destOrd="0" presId="urn:microsoft.com/office/officeart/2008/layout/LinedList"/>
    <dgm:cxn modelId="{F4F1D84F-DF10-1647-85A4-DC98F0732984}" srcId="{47303BF4-463C-8B4D-8EC8-F492E688F659}" destId="{99961A29-CC9E-7241-83D6-E8E2CC77CA50}" srcOrd="1" destOrd="0" parTransId="{58230FEB-BE7F-5D44-9FDC-FBFC9977E2EF}" sibTransId="{EB7AF2D3-5B87-094C-9FA3-4515F7F49874}"/>
    <dgm:cxn modelId="{2C9E1EEF-96E4-0749-9E07-02ABF1E5D323}" type="presOf" srcId="{47303BF4-463C-8B4D-8EC8-F492E688F659}" destId="{E56AB7F7-D05F-0C43-BBB9-BB3F54A46B01}" srcOrd="0" destOrd="0" presId="urn:microsoft.com/office/officeart/2008/layout/LinedList"/>
    <dgm:cxn modelId="{A08FC966-7F71-5F47-B82F-0425D0A707AF}" srcId="{47303BF4-463C-8B4D-8EC8-F492E688F659}" destId="{192F2D09-AD27-7E4C-83EA-7B0296889380}" srcOrd="0" destOrd="0" parTransId="{6B3FE122-0712-1B47-8F43-0881DDDC3937}" sibTransId="{6A510679-8A98-1341-A53F-9252D76F01DC}"/>
    <dgm:cxn modelId="{657093B9-9AD5-2D40-B649-3690CE1DED9B}" type="presOf" srcId="{99961A29-CC9E-7241-83D6-E8E2CC77CA50}" destId="{5A21D943-1220-9B43-A122-12ACE6934CAD}" srcOrd="0" destOrd="0" presId="urn:microsoft.com/office/officeart/2008/layout/LinedList"/>
    <dgm:cxn modelId="{7A19699B-DCD6-D648-81D3-F86F05E89E9C}" type="presParOf" srcId="{E56AB7F7-D05F-0C43-BBB9-BB3F54A46B01}" destId="{246F81A9-947E-D34E-9DB8-6FD7111CF23D}" srcOrd="0" destOrd="0" presId="urn:microsoft.com/office/officeart/2008/layout/LinedList"/>
    <dgm:cxn modelId="{6F85277D-871F-0F44-A5B9-AC0E96C28D50}" type="presParOf" srcId="{E56AB7F7-D05F-0C43-BBB9-BB3F54A46B01}" destId="{DAFB2FD8-AFD4-6A41-AC98-564AD029CA73}" srcOrd="1" destOrd="0" presId="urn:microsoft.com/office/officeart/2008/layout/LinedList"/>
    <dgm:cxn modelId="{C92240A2-F2B2-9944-98A9-405D8AB76694}" type="presParOf" srcId="{DAFB2FD8-AFD4-6A41-AC98-564AD029CA73}" destId="{A24CB9E8-0B47-9248-ABFE-E472A1DD4FC9}" srcOrd="0" destOrd="0" presId="urn:microsoft.com/office/officeart/2008/layout/LinedList"/>
    <dgm:cxn modelId="{ECB07D09-29F7-D047-96EB-7E7C507274DD}" type="presParOf" srcId="{DAFB2FD8-AFD4-6A41-AC98-564AD029CA73}" destId="{CD99F7DC-A0B7-2D42-AA53-29502BDCF50D}" srcOrd="1" destOrd="0" presId="urn:microsoft.com/office/officeart/2008/layout/LinedList"/>
    <dgm:cxn modelId="{F7C7CCB4-7D54-9847-8491-CFACD8F5985C}" type="presParOf" srcId="{E56AB7F7-D05F-0C43-BBB9-BB3F54A46B01}" destId="{4AFA34D1-F36D-C64F-B6E0-67725B0E9B5C}" srcOrd="2" destOrd="0" presId="urn:microsoft.com/office/officeart/2008/layout/LinedList"/>
    <dgm:cxn modelId="{8354E745-BBC4-2B4B-AFDE-35E43AD96802}" type="presParOf" srcId="{E56AB7F7-D05F-0C43-BBB9-BB3F54A46B01}" destId="{CEBDB556-76DA-434C-8983-E886CF29D9B9}" srcOrd="3" destOrd="0" presId="urn:microsoft.com/office/officeart/2008/layout/LinedList"/>
    <dgm:cxn modelId="{66C636A8-5BA2-A44D-9C3B-4EC29692719E}" type="presParOf" srcId="{CEBDB556-76DA-434C-8983-E886CF29D9B9}" destId="{5A21D943-1220-9B43-A122-12ACE6934CAD}" srcOrd="0" destOrd="0" presId="urn:microsoft.com/office/officeart/2008/layout/LinedList"/>
    <dgm:cxn modelId="{2B388471-7237-6B44-9EDF-F55CE859BC7E}" type="presParOf" srcId="{CEBDB556-76DA-434C-8983-E886CF29D9B9}" destId="{ACE20E27-3AF5-8943-B489-1B896114B949}" srcOrd="1" destOrd="0" presId="urn:microsoft.com/office/officeart/2008/layout/LinedList"/>
    <dgm:cxn modelId="{CDF8319A-98A7-504C-813D-17529F48715F}" type="presParOf" srcId="{ACE20E27-3AF5-8943-B489-1B896114B949}" destId="{B31A65E3-7E82-FE4E-8A0E-6A63403AD5D4}" srcOrd="0" destOrd="0" presId="urn:microsoft.com/office/officeart/2008/layout/LinedList"/>
    <dgm:cxn modelId="{97C64991-D178-E841-9D82-625E4966097C}" type="presParOf" srcId="{ACE20E27-3AF5-8943-B489-1B896114B949}" destId="{306F4E5C-BF8F-8548-9200-4638C6194E7F}" srcOrd="1" destOrd="0" presId="urn:microsoft.com/office/officeart/2008/layout/LinedList"/>
    <dgm:cxn modelId="{A4732C1F-7740-5442-A9EC-E48E2B14C2BC}" type="presParOf" srcId="{306F4E5C-BF8F-8548-9200-4638C6194E7F}" destId="{9E05A891-8211-2447-A1C5-92DD0C390141}" srcOrd="0" destOrd="0" presId="urn:microsoft.com/office/officeart/2008/layout/LinedList"/>
    <dgm:cxn modelId="{D2A1A328-95CF-924E-B579-02EDAD75E519}" type="presParOf" srcId="{306F4E5C-BF8F-8548-9200-4638C6194E7F}" destId="{1B16F367-FF6E-5248-B81A-5A5417593221}" srcOrd="1" destOrd="0" presId="urn:microsoft.com/office/officeart/2008/layout/LinedList"/>
    <dgm:cxn modelId="{D7D1638E-733C-1542-9E7B-B74F6E82FC60}" type="presParOf" srcId="{306F4E5C-BF8F-8548-9200-4638C6194E7F}" destId="{1B093C1B-302B-4243-955F-0BB2A74D918B}" srcOrd="2" destOrd="0" presId="urn:microsoft.com/office/officeart/2008/layout/LinedList"/>
    <dgm:cxn modelId="{ED0BC391-6F21-3C4E-B7F3-E058FC8E01FD}" type="presParOf" srcId="{ACE20E27-3AF5-8943-B489-1B896114B949}" destId="{5859D132-DE4A-5741-9F5B-1842C1198AF3}" srcOrd="2" destOrd="0" presId="urn:microsoft.com/office/officeart/2008/layout/LinedList"/>
    <dgm:cxn modelId="{07B07577-52DF-8B4F-8D7C-F4A2537C0A53}" type="presParOf" srcId="{ACE20E27-3AF5-8943-B489-1B896114B949}" destId="{3223997E-B38A-CD47-9047-60F90F693757}" srcOrd="3" destOrd="0" presId="urn:microsoft.com/office/officeart/2008/layout/LinedList"/>
    <dgm:cxn modelId="{AAF5BF21-99E4-7344-B8D7-CB2B99DC6FF3}" type="presParOf" srcId="{ACE20E27-3AF5-8943-B489-1B896114B949}" destId="{CCFAB1B5-4DB7-4343-8982-411A91E5714E}" srcOrd="4" destOrd="0" presId="urn:microsoft.com/office/officeart/2008/layout/LinedList"/>
    <dgm:cxn modelId="{32DE7EED-D563-5040-8F22-1D95766BA54F}" type="presParOf" srcId="{CCFAB1B5-4DB7-4343-8982-411A91E5714E}" destId="{5F8835E8-F6F7-CA46-A743-F0FD03F13A15}" srcOrd="0" destOrd="0" presId="urn:microsoft.com/office/officeart/2008/layout/LinedList"/>
    <dgm:cxn modelId="{581D9355-0752-604D-92AD-BE2E16A7F925}" type="presParOf" srcId="{CCFAB1B5-4DB7-4343-8982-411A91E5714E}" destId="{C17F947E-690E-BC47-BD8D-A6B1DB7FB241}" srcOrd="1" destOrd="0" presId="urn:microsoft.com/office/officeart/2008/layout/LinedList"/>
    <dgm:cxn modelId="{09F3D99F-5122-7948-832A-4E94753FE776}" type="presParOf" srcId="{CCFAB1B5-4DB7-4343-8982-411A91E5714E}" destId="{BC293D8E-9CD7-4D48-82DD-6044DD8F5A1A}" srcOrd="2" destOrd="0" presId="urn:microsoft.com/office/officeart/2008/layout/LinedList"/>
    <dgm:cxn modelId="{86368862-DE5B-1D4F-B31C-C31FEB67FD00}" type="presParOf" srcId="{ACE20E27-3AF5-8943-B489-1B896114B949}" destId="{40D21D4D-CAA9-9149-B69B-D6CA6BF9906F}" srcOrd="5" destOrd="0" presId="urn:microsoft.com/office/officeart/2008/layout/LinedList"/>
    <dgm:cxn modelId="{4FD67439-CD0E-3544-8DCC-3D8B40C5D229}" type="presParOf" srcId="{ACE20E27-3AF5-8943-B489-1B896114B949}" destId="{F3630B1B-841B-7043-8431-72503B5C6DEE}" srcOrd="6"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668821-BBC3-C24F-8455-5E2B3BB2A477}"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FA33AC68-FB42-4D4A-AC24-64BCB093A04C}">
      <dgm:prSet phldrT="[Testo]" custT="1"/>
      <dgm:spPr/>
      <dgm:t>
        <a:bodyPr/>
        <a:lstStyle/>
        <a:p>
          <a:r>
            <a:rPr lang="el-GR" sz="2400" b="1" dirty="0" smtClean="0"/>
            <a:t>Πίνακας</a:t>
          </a:r>
          <a:r>
            <a:rPr lang="en-GB" sz="2400" b="1" dirty="0" smtClean="0"/>
            <a:t> </a:t>
          </a:r>
          <a:r>
            <a:rPr lang="en-GB" sz="2400" b="1" dirty="0" smtClean="0"/>
            <a:t>1</a:t>
          </a:r>
          <a:endParaRPr lang="it-IT" sz="2400" b="1" dirty="0" smtClean="0"/>
        </a:p>
        <a:p>
          <a:endParaRPr lang="it-IT" sz="2400" b="1" dirty="0" smtClean="0"/>
        </a:p>
        <a:p>
          <a:endParaRPr lang="it-IT" sz="2400" b="1" dirty="0" smtClean="0"/>
        </a:p>
        <a:p>
          <a:r>
            <a:rPr lang="el-GR" sz="2000" b="1" dirty="0" smtClean="0"/>
            <a:t>Διαγνωστικά</a:t>
          </a:r>
          <a:r>
            <a:rPr lang="it-IT" sz="2000" b="1" dirty="0" smtClean="0"/>
            <a:t> </a:t>
          </a:r>
          <a:r>
            <a:rPr lang="el-GR" sz="2000" b="1" dirty="0" smtClean="0"/>
            <a:t>κριτήρια</a:t>
          </a:r>
          <a:r>
            <a:rPr lang="it-IT" sz="2000" b="1" dirty="0" smtClean="0"/>
            <a:t> </a:t>
          </a:r>
          <a:r>
            <a:rPr lang="el-GR" sz="2000" b="1" dirty="0" smtClean="0"/>
            <a:t>για</a:t>
          </a:r>
          <a:r>
            <a:rPr lang="it-IT" sz="2000" b="1" dirty="0" smtClean="0"/>
            <a:t> </a:t>
          </a:r>
          <a:r>
            <a:rPr lang="it-IT" sz="2000" b="1" dirty="0" smtClean="0"/>
            <a:t>F91.3 </a:t>
          </a:r>
        </a:p>
        <a:p>
          <a:r>
            <a:rPr lang="el-GR" sz="2000" b="1" dirty="0" err="1" smtClean="0"/>
            <a:t>Εναντιωμα</a:t>
          </a:r>
          <a:r>
            <a:rPr lang="el-GR" sz="2000" b="1" dirty="0" smtClean="0"/>
            <a:t>-</a:t>
          </a:r>
          <a:r>
            <a:rPr lang="el-GR" sz="2000" b="1" dirty="0" err="1" smtClean="0"/>
            <a:t>τική</a:t>
          </a:r>
          <a:r>
            <a:rPr lang="it-IT" sz="2000" b="1" dirty="0" smtClean="0"/>
            <a:t> </a:t>
          </a:r>
          <a:r>
            <a:rPr lang="el-GR" sz="2000" b="1" dirty="0" smtClean="0"/>
            <a:t>Προκλητική Διαταραχή</a:t>
          </a:r>
          <a:r>
            <a:rPr lang="it-IT" sz="2000" b="1" dirty="0" smtClean="0"/>
            <a:t> </a:t>
          </a:r>
          <a:endParaRPr lang="it-IT" sz="2000" b="1" dirty="0" smtClean="0"/>
        </a:p>
        <a:p>
          <a:endParaRPr lang="it-IT" sz="2400" b="1" dirty="0" smtClean="0"/>
        </a:p>
        <a:p>
          <a:r>
            <a:rPr lang="it-IT" sz="1400" b="1" dirty="0" smtClean="0"/>
            <a:t>[313.81]  (DSM IV, TR)</a:t>
          </a:r>
          <a:endParaRPr lang="it-IT" sz="1400" dirty="0"/>
        </a:p>
      </dgm:t>
    </dgm:pt>
    <dgm:pt modelId="{8E06B206-7F19-1F47-AA61-66629C9FD6AB}" type="parTrans" cxnId="{7AA0022B-4059-E944-8FC3-62502E948CCE}">
      <dgm:prSet/>
      <dgm:spPr/>
      <dgm:t>
        <a:bodyPr/>
        <a:lstStyle/>
        <a:p>
          <a:endParaRPr lang="it-IT"/>
        </a:p>
      </dgm:t>
    </dgm:pt>
    <dgm:pt modelId="{55BC6482-5940-6044-9301-B10545173A19}" type="sibTrans" cxnId="{7AA0022B-4059-E944-8FC3-62502E948CCE}">
      <dgm:prSet/>
      <dgm:spPr/>
      <dgm:t>
        <a:bodyPr/>
        <a:lstStyle/>
        <a:p>
          <a:endParaRPr lang="it-IT"/>
        </a:p>
      </dgm:t>
    </dgm:pt>
    <dgm:pt modelId="{E757983E-E338-D14D-AFB1-6FF43EDFF469}">
      <dgm:prSet phldrT="[Testo]"/>
      <dgm:spPr/>
      <dgm:t>
        <a:bodyPr/>
        <a:lstStyle/>
        <a:p>
          <a:r>
            <a:rPr lang="en-GB" b="1" dirty="0" smtClean="0"/>
            <a:t>A.</a:t>
          </a:r>
          <a:r>
            <a:rPr lang="en-GB" dirty="0" smtClean="0"/>
            <a:t> </a:t>
          </a:r>
          <a:r>
            <a:rPr lang="el-GR" dirty="0" smtClean="0"/>
            <a:t>Μια αρνητική εχθρική και προκλητική συμπεριφορά, που κρατάει τουλάχιστον 6 μήνες</a:t>
          </a:r>
          <a:r>
            <a:rPr lang="en-GB" dirty="0" smtClean="0"/>
            <a:t>, </a:t>
          </a:r>
          <a:r>
            <a:rPr lang="el-GR" dirty="0" smtClean="0"/>
            <a:t>κατά την διάρκεια της οποίας παρατηρούνται </a:t>
          </a:r>
          <a:r>
            <a:rPr lang="en-GB" dirty="0" smtClean="0"/>
            <a:t>4 (</a:t>
          </a:r>
          <a:r>
            <a:rPr lang="el-GR" dirty="0" smtClean="0"/>
            <a:t>ή περισσότερα</a:t>
          </a:r>
          <a:r>
            <a:rPr lang="en-GB" dirty="0" smtClean="0"/>
            <a:t>) </a:t>
          </a:r>
          <a:r>
            <a:rPr lang="el-GR" dirty="0" smtClean="0"/>
            <a:t>από τα ακόλουθα</a:t>
          </a:r>
          <a:r>
            <a:rPr lang="en-GB" dirty="0" smtClean="0"/>
            <a:t>:</a:t>
          </a:r>
          <a:endParaRPr lang="it-IT" dirty="0" smtClean="0"/>
        </a:p>
        <a:p>
          <a:r>
            <a:rPr lang="en-GB" dirty="0" smtClean="0"/>
            <a:t>1) </a:t>
          </a:r>
          <a:r>
            <a:rPr lang="el-GR" dirty="0" smtClean="0"/>
            <a:t>Συχνή οργή</a:t>
          </a:r>
          <a:endParaRPr lang="it-IT" dirty="0" smtClean="0"/>
        </a:p>
        <a:p>
          <a:r>
            <a:rPr lang="en-GB" dirty="0" smtClean="0"/>
            <a:t>2) </a:t>
          </a:r>
          <a:r>
            <a:rPr lang="el-GR" dirty="0" smtClean="0"/>
            <a:t>Συχνή λογομαχία με ενήλικες</a:t>
          </a:r>
          <a:endParaRPr lang="it-IT" dirty="0" smtClean="0"/>
        </a:p>
        <a:p>
          <a:r>
            <a:rPr lang="en-GB" dirty="0" smtClean="0"/>
            <a:t>3) </a:t>
          </a:r>
          <a:r>
            <a:rPr lang="el-GR" dirty="0" smtClean="0"/>
            <a:t>Συχνά αμφισβητεί ενεργά ή και αρνείται να σεβαστεί τους κανόνες και/ή τις απαιτήσεις των ενηλίκων</a:t>
          </a:r>
          <a:r>
            <a:rPr lang="en-GB" dirty="0" smtClean="0"/>
            <a:t> </a:t>
          </a:r>
          <a:endParaRPr lang="it-IT" dirty="0" smtClean="0"/>
        </a:p>
        <a:p>
          <a:r>
            <a:rPr lang="en-GB" dirty="0" smtClean="0"/>
            <a:t>4) </a:t>
          </a:r>
          <a:r>
            <a:rPr lang="el-GR" dirty="0" smtClean="0"/>
            <a:t>Συχνά ενοχλεί σκόπιμα τους ανθρώπους</a:t>
          </a:r>
          <a:endParaRPr lang="it-IT" dirty="0" smtClean="0"/>
        </a:p>
        <a:p>
          <a:r>
            <a:rPr lang="en-GB" dirty="0" smtClean="0"/>
            <a:t>5) </a:t>
          </a:r>
          <a:r>
            <a:rPr lang="el-GR" dirty="0" smtClean="0"/>
            <a:t>Συχνά κατηγορεί άλλους για τα λάθη του ή την κακή συμπεριφορά του</a:t>
          </a:r>
          <a:r>
            <a:rPr lang="en-GB" dirty="0" smtClean="0"/>
            <a:t> </a:t>
          </a:r>
          <a:endParaRPr lang="it-IT" dirty="0" smtClean="0"/>
        </a:p>
        <a:p>
          <a:r>
            <a:rPr lang="en-GB" dirty="0" smtClean="0"/>
            <a:t>6) </a:t>
          </a:r>
          <a:r>
            <a:rPr lang="el-GR" b="0" i="0" dirty="0" smtClean="0"/>
            <a:t>Συχνά είναι ευαίσθητος ή ευερέθιστος με τους άλλους</a:t>
          </a:r>
          <a:endParaRPr lang="it-IT" dirty="0" smtClean="0"/>
        </a:p>
        <a:p>
          <a:r>
            <a:rPr lang="en-GB" dirty="0" smtClean="0"/>
            <a:t>7) </a:t>
          </a:r>
          <a:r>
            <a:rPr lang="el-GR" dirty="0" smtClean="0"/>
            <a:t>Είναι συχνά θυμωμένος ή μνησίκακος</a:t>
          </a:r>
          <a:r>
            <a:rPr lang="en-GB" dirty="0" smtClean="0"/>
            <a:t> </a:t>
          </a:r>
          <a:endParaRPr lang="it-IT" dirty="0" smtClean="0"/>
        </a:p>
        <a:p>
          <a:r>
            <a:rPr lang="en-GB" dirty="0" smtClean="0"/>
            <a:t>8) </a:t>
          </a:r>
          <a:r>
            <a:rPr lang="el-GR" b="0" i="0" dirty="0" smtClean="0"/>
            <a:t>είναι συχνά εμπαθής και εκδικητικός</a:t>
          </a:r>
          <a:endParaRPr lang="it-IT" dirty="0"/>
        </a:p>
      </dgm:t>
    </dgm:pt>
    <dgm:pt modelId="{C665EC12-2671-784C-9D7D-E4BD9CE8E452}" type="parTrans" cxnId="{7E4C731A-BF81-CE49-AE21-87C1CBFD313A}">
      <dgm:prSet/>
      <dgm:spPr/>
      <dgm:t>
        <a:bodyPr/>
        <a:lstStyle/>
        <a:p>
          <a:endParaRPr lang="it-IT"/>
        </a:p>
      </dgm:t>
    </dgm:pt>
    <dgm:pt modelId="{99013E34-7876-D746-8E17-058AA1714E2D}" type="sibTrans" cxnId="{7E4C731A-BF81-CE49-AE21-87C1CBFD313A}">
      <dgm:prSet/>
      <dgm:spPr/>
      <dgm:t>
        <a:bodyPr/>
        <a:lstStyle/>
        <a:p>
          <a:endParaRPr lang="it-IT"/>
        </a:p>
      </dgm:t>
    </dgm:pt>
    <dgm:pt modelId="{47BB0811-F319-C242-81A7-0CA373665ECC}">
      <dgm:prSet phldrT="[Testo]"/>
      <dgm:spPr/>
      <dgm:t>
        <a:bodyPr/>
        <a:lstStyle/>
        <a:p>
          <a:r>
            <a:rPr lang="en-GB" b="1" dirty="0" smtClean="0"/>
            <a:t>B. </a:t>
          </a:r>
          <a:r>
            <a:rPr lang="el-GR" dirty="0" smtClean="0"/>
            <a:t>Η</a:t>
          </a:r>
          <a:r>
            <a:rPr lang="en-GB" dirty="0" smtClean="0"/>
            <a:t> </a:t>
          </a:r>
          <a:r>
            <a:rPr lang="el-GR" dirty="0" smtClean="0"/>
            <a:t>αφύσικη συμπεριφορά προκαλεί σημαντικά προβλήματα στις</a:t>
          </a:r>
          <a:r>
            <a:rPr lang="en-GB" dirty="0" smtClean="0"/>
            <a:t> </a:t>
          </a:r>
          <a:r>
            <a:rPr lang="el-GR" dirty="0" smtClean="0"/>
            <a:t>κοινωνικές</a:t>
          </a:r>
          <a:r>
            <a:rPr lang="en-GB" dirty="0" smtClean="0"/>
            <a:t>, </a:t>
          </a:r>
          <a:r>
            <a:rPr lang="el-GR" dirty="0" smtClean="0"/>
            <a:t>σχολικές και εργασιακές λειτουργίες</a:t>
          </a:r>
          <a:r>
            <a:rPr lang="en-GB" dirty="0" smtClean="0"/>
            <a:t>. </a:t>
          </a:r>
          <a:endParaRPr lang="it-IT" dirty="0"/>
        </a:p>
      </dgm:t>
    </dgm:pt>
    <dgm:pt modelId="{4844038E-51CD-F24F-9525-B05B6DBC2E4B}" type="parTrans" cxnId="{E4362C7B-C891-8A4B-80B5-F27C283F68F8}">
      <dgm:prSet/>
      <dgm:spPr/>
      <dgm:t>
        <a:bodyPr/>
        <a:lstStyle/>
        <a:p>
          <a:endParaRPr lang="it-IT"/>
        </a:p>
      </dgm:t>
    </dgm:pt>
    <dgm:pt modelId="{69C36029-F4E0-8544-BA15-788482E460C0}" type="sibTrans" cxnId="{E4362C7B-C891-8A4B-80B5-F27C283F68F8}">
      <dgm:prSet/>
      <dgm:spPr/>
      <dgm:t>
        <a:bodyPr/>
        <a:lstStyle/>
        <a:p>
          <a:endParaRPr lang="it-IT"/>
        </a:p>
      </dgm:t>
    </dgm:pt>
    <dgm:pt modelId="{427C5591-36FA-A145-B409-47C96CC034FE}">
      <dgm:prSet phldrT="[Testo]"/>
      <dgm:spPr/>
      <dgm:t>
        <a:bodyPr/>
        <a:lstStyle/>
        <a:p>
          <a:r>
            <a:rPr lang="el-GR" dirty="0" smtClean="0"/>
            <a:t>Η συμπεριφορά δεν εμφανίζεται απλά κατά τη διάρκεια της</a:t>
          </a:r>
          <a:r>
            <a:rPr lang="en-GB" dirty="0" smtClean="0"/>
            <a:t> </a:t>
          </a:r>
          <a:r>
            <a:rPr lang="el-GR" b="1" u="sng" dirty="0" smtClean="0"/>
            <a:t>ψυχωτικής Διαταραχής </a:t>
          </a:r>
          <a:r>
            <a:rPr lang="el-GR" dirty="0" smtClean="0"/>
            <a:t>ή</a:t>
          </a:r>
          <a:r>
            <a:rPr lang="en-GB" dirty="0" smtClean="0"/>
            <a:t> </a:t>
          </a:r>
          <a:r>
            <a:rPr lang="el-GR" dirty="0" smtClean="0"/>
            <a:t>της</a:t>
          </a:r>
          <a:r>
            <a:rPr lang="en-GB" dirty="0" smtClean="0"/>
            <a:t>  </a:t>
          </a:r>
          <a:r>
            <a:rPr lang="el-GR" b="1" u="sng" dirty="0" smtClean="0"/>
            <a:t>Διαταραχής Συμπεριφοράς</a:t>
          </a:r>
          <a:r>
            <a:rPr lang="en-GB" b="1" u="sng" dirty="0" smtClean="0"/>
            <a:t>. </a:t>
          </a:r>
          <a:endParaRPr lang="it-IT" dirty="0"/>
        </a:p>
      </dgm:t>
    </dgm:pt>
    <dgm:pt modelId="{188C76AB-B428-914B-B023-1F3E976DD6E2}" type="parTrans" cxnId="{35AACA35-ECEC-614B-B1A5-0A79B4A1F935}">
      <dgm:prSet/>
      <dgm:spPr/>
      <dgm:t>
        <a:bodyPr/>
        <a:lstStyle/>
        <a:p>
          <a:endParaRPr lang="it-IT"/>
        </a:p>
      </dgm:t>
    </dgm:pt>
    <dgm:pt modelId="{19A99D41-DB1F-5C46-9069-91B34A6C1941}" type="sibTrans" cxnId="{35AACA35-ECEC-614B-B1A5-0A79B4A1F935}">
      <dgm:prSet/>
      <dgm:spPr/>
      <dgm:t>
        <a:bodyPr/>
        <a:lstStyle/>
        <a:p>
          <a:endParaRPr lang="it-IT"/>
        </a:p>
      </dgm:t>
    </dgm:pt>
    <dgm:pt modelId="{416B4024-7BB1-A845-8939-79F565AFC94F}">
      <dgm:prSet/>
      <dgm:spPr/>
      <dgm:t>
        <a:bodyPr/>
        <a:lstStyle/>
        <a:p>
          <a:r>
            <a:rPr lang="en-GB" b="1" dirty="0" smtClean="0"/>
            <a:t>D.</a:t>
          </a:r>
          <a:r>
            <a:rPr lang="en-GB" dirty="0" smtClean="0"/>
            <a:t> </a:t>
          </a:r>
          <a:r>
            <a:rPr lang="el-GR" dirty="0" smtClean="0"/>
            <a:t>Τα κριτήρια</a:t>
          </a:r>
          <a:r>
            <a:rPr lang="el-GR" b="0" i="0" dirty="0" smtClean="0"/>
            <a:t> για τη </a:t>
          </a:r>
          <a:r>
            <a:rPr lang="el-GR" b="1" i="0" dirty="0" smtClean="0"/>
            <a:t>διαταραχή συμπεριφοράς</a:t>
          </a:r>
          <a:r>
            <a:rPr lang="el-GR" b="0" i="0" dirty="0" smtClean="0"/>
            <a:t> δεν πληρούνται, και αν το υποκείμενο είναι πάνω από 18 ετών, δεν πληρούνται τα κριτήρια για την </a:t>
          </a:r>
          <a:r>
            <a:rPr lang="el-GR" b="1" i="0" dirty="0" smtClean="0"/>
            <a:t>αντικοινωνική διαταραχή της προσωπικότητας</a:t>
          </a:r>
          <a:r>
            <a:rPr lang="el-GR" b="0" i="0" dirty="0" smtClean="0"/>
            <a:t>.</a:t>
          </a:r>
          <a:endParaRPr lang="it-IT" dirty="0"/>
        </a:p>
      </dgm:t>
    </dgm:pt>
    <dgm:pt modelId="{CFCD263E-A7DF-EB42-97F2-763F21020655}" type="parTrans" cxnId="{FC2A9398-F825-5646-8576-D8EB60E14521}">
      <dgm:prSet/>
      <dgm:spPr/>
      <dgm:t>
        <a:bodyPr/>
        <a:lstStyle/>
        <a:p>
          <a:endParaRPr lang="it-IT"/>
        </a:p>
      </dgm:t>
    </dgm:pt>
    <dgm:pt modelId="{06699831-FF57-2346-BFDA-4BCEB483BA6D}" type="sibTrans" cxnId="{FC2A9398-F825-5646-8576-D8EB60E14521}">
      <dgm:prSet/>
      <dgm:spPr/>
      <dgm:t>
        <a:bodyPr/>
        <a:lstStyle/>
        <a:p>
          <a:endParaRPr lang="it-IT"/>
        </a:p>
      </dgm:t>
    </dgm:pt>
    <dgm:pt modelId="{CF75B976-EC93-EA46-BE93-3484AD8F4D0E}" type="pres">
      <dgm:prSet presAssocID="{C8668821-BBC3-C24F-8455-5E2B3BB2A477}" presName="vert0" presStyleCnt="0">
        <dgm:presLayoutVars>
          <dgm:dir/>
          <dgm:animOne val="branch"/>
          <dgm:animLvl val="lvl"/>
        </dgm:presLayoutVars>
      </dgm:prSet>
      <dgm:spPr/>
      <dgm:t>
        <a:bodyPr/>
        <a:lstStyle/>
        <a:p>
          <a:endParaRPr lang="it-IT"/>
        </a:p>
      </dgm:t>
    </dgm:pt>
    <dgm:pt modelId="{E8A0ED06-4A84-7743-9DD0-B41DF013030B}" type="pres">
      <dgm:prSet presAssocID="{FA33AC68-FB42-4D4A-AC24-64BCB093A04C}" presName="thickLine" presStyleLbl="alignNode1" presStyleIdx="0" presStyleCnt="1"/>
      <dgm:spPr/>
    </dgm:pt>
    <dgm:pt modelId="{540EBE76-75E1-B94B-A198-1DEFA32B02A0}" type="pres">
      <dgm:prSet presAssocID="{FA33AC68-FB42-4D4A-AC24-64BCB093A04C}" presName="horz1" presStyleCnt="0"/>
      <dgm:spPr/>
    </dgm:pt>
    <dgm:pt modelId="{A81B6721-A768-964F-A11C-E63FDC130740}" type="pres">
      <dgm:prSet presAssocID="{FA33AC68-FB42-4D4A-AC24-64BCB093A04C}" presName="tx1" presStyleLbl="revTx" presStyleIdx="0" presStyleCnt="5"/>
      <dgm:spPr/>
      <dgm:t>
        <a:bodyPr/>
        <a:lstStyle/>
        <a:p>
          <a:endParaRPr lang="it-IT"/>
        </a:p>
      </dgm:t>
    </dgm:pt>
    <dgm:pt modelId="{FA98F4D0-3A13-1647-97EF-696F132125F6}" type="pres">
      <dgm:prSet presAssocID="{FA33AC68-FB42-4D4A-AC24-64BCB093A04C}" presName="vert1" presStyleCnt="0"/>
      <dgm:spPr/>
    </dgm:pt>
    <dgm:pt modelId="{317ABCBE-0097-574B-A462-A0EB9CD9AB07}" type="pres">
      <dgm:prSet presAssocID="{E757983E-E338-D14D-AFB1-6FF43EDFF469}" presName="vertSpace2a" presStyleCnt="0"/>
      <dgm:spPr/>
    </dgm:pt>
    <dgm:pt modelId="{B7C4B2E3-CE7A-954F-AEA9-7410AAFEAFE3}" type="pres">
      <dgm:prSet presAssocID="{E757983E-E338-D14D-AFB1-6FF43EDFF469}" presName="horz2" presStyleCnt="0"/>
      <dgm:spPr/>
    </dgm:pt>
    <dgm:pt modelId="{DEC1E763-F2BD-D447-B881-FCE540DC5764}" type="pres">
      <dgm:prSet presAssocID="{E757983E-E338-D14D-AFB1-6FF43EDFF469}" presName="horzSpace2" presStyleCnt="0"/>
      <dgm:spPr/>
    </dgm:pt>
    <dgm:pt modelId="{E4F5EC91-93C1-AF45-B895-F1F2918C4322}" type="pres">
      <dgm:prSet presAssocID="{E757983E-E338-D14D-AFB1-6FF43EDFF469}" presName="tx2" presStyleLbl="revTx" presStyleIdx="1" presStyleCnt="5" custScaleY="230486"/>
      <dgm:spPr/>
      <dgm:t>
        <a:bodyPr/>
        <a:lstStyle/>
        <a:p>
          <a:endParaRPr lang="it-IT"/>
        </a:p>
      </dgm:t>
    </dgm:pt>
    <dgm:pt modelId="{A8CAAF47-78E4-9548-B7E3-DB985F6D75D9}" type="pres">
      <dgm:prSet presAssocID="{E757983E-E338-D14D-AFB1-6FF43EDFF469}" presName="vert2" presStyleCnt="0"/>
      <dgm:spPr/>
    </dgm:pt>
    <dgm:pt modelId="{6896ED01-E210-5240-9A35-CE94D1A95B42}" type="pres">
      <dgm:prSet presAssocID="{E757983E-E338-D14D-AFB1-6FF43EDFF469}" presName="thinLine2b" presStyleLbl="callout" presStyleIdx="0" presStyleCnt="4"/>
      <dgm:spPr/>
    </dgm:pt>
    <dgm:pt modelId="{4B4BD0B9-86FC-7741-8F11-8B2327E05905}" type="pres">
      <dgm:prSet presAssocID="{E757983E-E338-D14D-AFB1-6FF43EDFF469}" presName="vertSpace2b" presStyleCnt="0"/>
      <dgm:spPr/>
    </dgm:pt>
    <dgm:pt modelId="{7B93E1F1-5284-9540-9A6F-72DC74E7580C}" type="pres">
      <dgm:prSet presAssocID="{47BB0811-F319-C242-81A7-0CA373665ECC}" presName="horz2" presStyleCnt="0"/>
      <dgm:spPr/>
    </dgm:pt>
    <dgm:pt modelId="{BE67AB16-59E9-C940-881E-026381CBAFB3}" type="pres">
      <dgm:prSet presAssocID="{47BB0811-F319-C242-81A7-0CA373665ECC}" presName="horzSpace2" presStyleCnt="0"/>
      <dgm:spPr/>
    </dgm:pt>
    <dgm:pt modelId="{AFF821C9-BDD0-D846-82A9-E1DC938E807F}" type="pres">
      <dgm:prSet presAssocID="{47BB0811-F319-C242-81A7-0CA373665ECC}" presName="tx2" presStyleLbl="revTx" presStyleIdx="2" presStyleCnt="5"/>
      <dgm:spPr/>
      <dgm:t>
        <a:bodyPr/>
        <a:lstStyle/>
        <a:p>
          <a:endParaRPr lang="it-IT"/>
        </a:p>
      </dgm:t>
    </dgm:pt>
    <dgm:pt modelId="{3B0C1956-5E71-CD42-B3A5-CBB95D52B450}" type="pres">
      <dgm:prSet presAssocID="{47BB0811-F319-C242-81A7-0CA373665ECC}" presName="vert2" presStyleCnt="0"/>
      <dgm:spPr/>
    </dgm:pt>
    <dgm:pt modelId="{7EBE8200-18CD-6E43-9F02-57AEA6AAB6ED}" type="pres">
      <dgm:prSet presAssocID="{47BB0811-F319-C242-81A7-0CA373665ECC}" presName="thinLine2b" presStyleLbl="callout" presStyleIdx="1" presStyleCnt="4" custLinFactY="-544254" custLinFactNeighborY="-600000"/>
      <dgm:spPr/>
    </dgm:pt>
    <dgm:pt modelId="{0DCE6EA6-7987-F84B-9F33-7DC1D9CA4C32}" type="pres">
      <dgm:prSet presAssocID="{47BB0811-F319-C242-81A7-0CA373665ECC}" presName="vertSpace2b" presStyleCnt="0"/>
      <dgm:spPr/>
    </dgm:pt>
    <dgm:pt modelId="{42883EBB-0D28-694B-93A0-A64EAEDD24B0}" type="pres">
      <dgm:prSet presAssocID="{427C5591-36FA-A145-B409-47C96CC034FE}" presName="horz2" presStyleCnt="0"/>
      <dgm:spPr/>
    </dgm:pt>
    <dgm:pt modelId="{62EF5C5C-73D2-804F-A7EE-CEF1797EDC6A}" type="pres">
      <dgm:prSet presAssocID="{427C5591-36FA-A145-B409-47C96CC034FE}" presName="horzSpace2" presStyleCnt="0"/>
      <dgm:spPr/>
    </dgm:pt>
    <dgm:pt modelId="{84E21C54-541F-8B4C-9270-E3C3CCFECB21}" type="pres">
      <dgm:prSet presAssocID="{427C5591-36FA-A145-B409-47C96CC034FE}" presName="tx2" presStyleLbl="revTx" presStyleIdx="3" presStyleCnt="5" custLinFactNeighborY="-51991"/>
      <dgm:spPr/>
      <dgm:t>
        <a:bodyPr/>
        <a:lstStyle/>
        <a:p>
          <a:endParaRPr lang="it-IT"/>
        </a:p>
      </dgm:t>
    </dgm:pt>
    <dgm:pt modelId="{A418B549-CA1E-024B-A2B9-4F168EC4D8DD}" type="pres">
      <dgm:prSet presAssocID="{427C5591-36FA-A145-B409-47C96CC034FE}" presName="vert2" presStyleCnt="0"/>
      <dgm:spPr/>
    </dgm:pt>
    <dgm:pt modelId="{93998522-D6A9-DE4E-AEB3-CDF3F17F98D6}" type="pres">
      <dgm:prSet presAssocID="{427C5591-36FA-A145-B409-47C96CC034FE}" presName="thinLine2b" presStyleLbl="callout" presStyleIdx="2" presStyleCnt="4" custLinFactY="-1146408" custLinFactNeighborY="-1200000"/>
      <dgm:spPr/>
    </dgm:pt>
    <dgm:pt modelId="{E216E6C3-FDD3-1D47-B0D3-E938A8D83D7C}" type="pres">
      <dgm:prSet presAssocID="{427C5591-36FA-A145-B409-47C96CC034FE}" presName="vertSpace2b" presStyleCnt="0"/>
      <dgm:spPr/>
    </dgm:pt>
    <dgm:pt modelId="{D54B38CF-E66E-304C-8717-A9332F146CF2}" type="pres">
      <dgm:prSet presAssocID="{416B4024-7BB1-A845-8939-79F565AFC94F}" presName="horz2" presStyleCnt="0"/>
      <dgm:spPr/>
    </dgm:pt>
    <dgm:pt modelId="{CA485694-BE74-D44C-A067-39C18B335627}" type="pres">
      <dgm:prSet presAssocID="{416B4024-7BB1-A845-8939-79F565AFC94F}" presName="horzSpace2" presStyleCnt="0"/>
      <dgm:spPr/>
    </dgm:pt>
    <dgm:pt modelId="{CDCC40F1-F6BC-794E-9553-A8DC5B462E36}" type="pres">
      <dgm:prSet presAssocID="{416B4024-7BB1-A845-8939-79F565AFC94F}" presName="tx2" presStyleLbl="revTx" presStyleIdx="4" presStyleCnt="5" custLinFactY="-7035" custLinFactNeighborY="-100000"/>
      <dgm:spPr/>
      <dgm:t>
        <a:bodyPr/>
        <a:lstStyle/>
        <a:p>
          <a:endParaRPr lang="it-IT"/>
        </a:p>
      </dgm:t>
    </dgm:pt>
    <dgm:pt modelId="{B770ED6C-05DB-4041-860F-D817FBFF5DC9}" type="pres">
      <dgm:prSet presAssocID="{416B4024-7BB1-A845-8939-79F565AFC94F}" presName="vert2" presStyleCnt="0"/>
      <dgm:spPr/>
    </dgm:pt>
    <dgm:pt modelId="{A208B1F1-CBE7-BA47-90AE-267A59B07878}" type="pres">
      <dgm:prSet presAssocID="{416B4024-7BB1-A845-8939-79F565AFC94F}" presName="thinLine2b" presStyleLbl="callout" presStyleIdx="3" presStyleCnt="4"/>
      <dgm:spPr/>
    </dgm:pt>
    <dgm:pt modelId="{D12044B9-B641-9E45-85FC-0F86C08F5208}" type="pres">
      <dgm:prSet presAssocID="{416B4024-7BB1-A845-8939-79F565AFC94F}" presName="vertSpace2b" presStyleCnt="0"/>
      <dgm:spPr/>
    </dgm:pt>
  </dgm:ptLst>
  <dgm:cxnLst>
    <dgm:cxn modelId="{5D47D7DA-B9D8-4445-A682-466472EDD78C}" type="presOf" srcId="{47BB0811-F319-C242-81A7-0CA373665ECC}" destId="{AFF821C9-BDD0-D846-82A9-E1DC938E807F}" srcOrd="0" destOrd="0" presId="urn:microsoft.com/office/officeart/2008/layout/LinedList"/>
    <dgm:cxn modelId="{7E4C731A-BF81-CE49-AE21-87C1CBFD313A}" srcId="{FA33AC68-FB42-4D4A-AC24-64BCB093A04C}" destId="{E757983E-E338-D14D-AFB1-6FF43EDFF469}" srcOrd="0" destOrd="0" parTransId="{C665EC12-2671-784C-9D7D-E4BD9CE8E452}" sibTransId="{99013E34-7876-D746-8E17-058AA1714E2D}"/>
    <dgm:cxn modelId="{76776D3A-1B0F-6741-80E6-8068D7E66DED}" type="presOf" srcId="{C8668821-BBC3-C24F-8455-5E2B3BB2A477}" destId="{CF75B976-EC93-EA46-BE93-3484AD8F4D0E}" srcOrd="0" destOrd="0" presId="urn:microsoft.com/office/officeart/2008/layout/LinedList"/>
    <dgm:cxn modelId="{FC2A9398-F825-5646-8576-D8EB60E14521}" srcId="{FA33AC68-FB42-4D4A-AC24-64BCB093A04C}" destId="{416B4024-7BB1-A845-8939-79F565AFC94F}" srcOrd="3" destOrd="0" parTransId="{CFCD263E-A7DF-EB42-97F2-763F21020655}" sibTransId="{06699831-FF57-2346-BFDA-4BCEB483BA6D}"/>
    <dgm:cxn modelId="{7AA0022B-4059-E944-8FC3-62502E948CCE}" srcId="{C8668821-BBC3-C24F-8455-5E2B3BB2A477}" destId="{FA33AC68-FB42-4D4A-AC24-64BCB093A04C}" srcOrd="0" destOrd="0" parTransId="{8E06B206-7F19-1F47-AA61-66629C9FD6AB}" sibTransId="{55BC6482-5940-6044-9301-B10545173A19}"/>
    <dgm:cxn modelId="{E4362C7B-C891-8A4B-80B5-F27C283F68F8}" srcId="{FA33AC68-FB42-4D4A-AC24-64BCB093A04C}" destId="{47BB0811-F319-C242-81A7-0CA373665ECC}" srcOrd="1" destOrd="0" parTransId="{4844038E-51CD-F24F-9525-B05B6DBC2E4B}" sibTransId="{69C36029-F4E0-8544-BA15-788482E460C0}"/>
    <dgm:cxn modelId="{472590B5-3F47-1948-A6B9-C05127FE6AD2}" type="presOf" srcId="{416B4024-7BB1-A845-8939-79F565AFC94F}" destId="{CDCC40F1-F6BC-794E-9553-A8DC5B462E36}" srcOrd="0" destOrd="0" presId="urn:microsoft.com/office/officeart/2008/layout/LinedList"/>
    <dgm:cxn modelId="{1DAA9CBC-6609-1745-A24F-04C9C0B04D36}" type="presOf" srcId="{FA33AC68-FB42-4D4A-AC24-64BCB093A04C}" destId="{A81B6721-A768-964F-A11C-E63FDC130740}" srcOrd="0" destOrd="0" presId="urn:microsoft.com/office/officeart/2008/layout/LinedList"/>
    <dgm:cxn modelId="{0FAA6050-81B7-6741-B8D4-17A2E2398903}" type="presOf" srcId="{E757983E-E338-D14D-AFB1-6FF43EDFF469}" destId="{E4F5EC91-93C1-AF45-B895-F1F2918C4322}" srcOrd="0" destOrd="0" presId="urn:microsoft.com/office/officeart/2008/layout/LinedList"/>
    <dgm:cxn modelId="{35AACA35-ECEC-614B-B1A5-0A79B4A1F935}" srcId="{FA33AC68-FB42-4D4A-AC24-64BCB093A04C}" destId="{427C5591-36FA-A145-B409-47C96CC034FE}" srcOrd="2" destOrd="0" parTransId="{188C76AB-B428-914B-B023-1F3E976DD6E2}" sibTransId="{19A99D41-DB1F-5C46-9069-91B34A6C1941}"/>
    <dgm:cxn modelId="{7354C2F2-5F41-344B-B46A-2A84D023A030}" type="presOf" srcId="{427C5591-36FA-A145-B409-47C96CC034FE}" destId="{84E21C54-541F-8B4C-9270-E3C3CCFECB21}" srcOrd="0" destOrd="0" presId="urn:microsoft.com/office/officeart/2008/layout/LinedList"/>
    <dgm:cxn modelId="{14A8B936-274C-9A4B-9BD2-84EA0ABBD276}" type="presParOf" srcId="{CF75B976-EC93-EA46-BE93-3484AD8F4D0E}" destId="{E8A0ED06-4A84-7743-9DD0-B41DF013030B}" srcOrd="0" destOrd="0" presId="urn:microsoft.com/office/officeart/2008/layout/LinedList"/>
    <dgm:cxn modelId="{BBBAB31F-1DB3-504C-8693-73D60F29D319}" type="presParOf" srcId="{CF75B976-EC93-EA46-BE93-3484AD8F4D0E}" destId="{540EBE76-75E1-B94B-A198-1DEFA32B02A0}" srcOrd="1" destOrd="0" presId="urn:microsoft.com/office/officeart/2008/layout/LinedList"/>
    <dgm:cxn modelId="{3E704252-EA5C-0740-8BE9-9E8D9ABD4CD4}" type="presParOf" srcId="{540EBE76-75E1-B94B-A198-1DEFA32B02A0}" destId="{A81B6721-A768-964F-A11C-E63FDC130740}" srcOrd="0" destOrd="0" presId="urn:microsoft.com/office/officeart/2008/layout/LinedList"/>
    <dgm:cxn modelId="{E1ED55FB-0D55-9442-878B-1C0B47FA9AC6}" type="presParOf" srcId="{540EBE76-75E1-B94B-A198-1DEFA32B02A0}" destId="{FA98F4D0-3A13-1647-97EF-696F132125F6}" srcOrd="1" destOrd="0" presId="urn:microsoft.com/office/officeart/2008/layout/LinedList"/>
    <dgm:cxn modelId="{032D7CD9-ABE6-BE4F-8373-345DD6BD6F24}" type="presParOf" srcId="{FA98F4D0-3A13-1647-97EF-696F132125F6}" destId="{317ABCBE-0097-574B-A462-A0EB9CD9AB07}" srcOrd="0" destOrd="0" presId="urn:microsoft.com/office/officeart/2008/layout/LinedList"/>
    <dgm:cxn modelId="{8960E512-4B1B-9441-9DAB-F110C957A308}" type="presParOf" srcId="{FA98F4D0-3A13-1647-97EF-696F132125F6}" destId="{B7C4B2E3-CE7A-954F-AEA9-7410AAFEAFE3}" srcOrd="1" destOrd="0" presId="urn:microsoft.com/office/officeart/2008/layout/LinedList"/>
    <dgm:cxn modelId="{5A1FBF14-8DFC-6541-A547-662CECF4F4F3}" type="presParOf" srcId="{B7C4B2E3-CE7A-954F-AEA9-7410AAFEAFE3}" destId="{DEC1E763-F2BD-D447-B881-FCE540DC5764}" srcOrd="0" destOrd="0" presId="urn:microsoft.com/office/officeart/2008/layout/LinedList"/>
    <dgm:cxn modelId="{A62D9972-AE28-AB49-B33D-174D6B1128EE}" type="presParOf" srcId="{B7C4B2E3-CE7A-954F-AEA9-7410AAFEAFE3}" destId="{E4F5EC91-93C1-AF45-B895-F1F2918C4322}" srcOrd="1" destOrd="0" presId="urn:microsoft.com/office/officeart/2008/layout/LinedList"/>
    <dgm:cxn modelId="{4B16B673-0F21-284B-9852-D9F3EA28F6A2}" type="presParOf" srcId="{B7C4B2E3-CE7A-954F-AEA9-7410AAFEAFE3}" destId="{A8CAAF47-78E4-9548-B7E3-DB985F6D75D9}" srcOrd="2" destOrd="0" presId="urn:microsoft.com/office/officeart/2008/layout/LinedList"/>
    <dgm:cxn modelId="{8A614697-2850-944F-871D-531579CA66BA}" type="presParOf" srcId="{FA98F4D0-3A13-1647-97EF-696F132125F6}" destId="{6896ED01-E210-5240-9A35-CE94D1A95B42}" srcOrd="2" destOrd="0" presId="urn:microsoft.com/office/officeart/2008/layout/LinedList"/>
    <dgm:cxn modelId="{8798AE1A-FC4E-4743-9E08-9C058E7872F3}" type="presParOf" srcId="{FA98F4D0-3A13-1647-97EF-696F132125F6}" destId="{4B4BD0B9-86FC-7741-8F11-8B2327E05905}" srcOrd="3" destOrd="0" presId="urn:microsoft.com/office/officeart/2008/layout/LinedList"/>
    <dgm:cxn modelId="{7ED81F30-2CFE-FE48-A267-B96CE8B74AAF}" type="presParOf" srcId="{FA98F4D0-3A13-1647-97EF-696F132125F6}" destId="{7B93E1F1-5284-9540-9A6F-72DC74E7580C}" srcOrd="4" destOrd="0" presId="urn:microsoft.com/office/officeart/2008/layout/LinedList"/>
    <dgm:cxn modelId="{FA0BA7F0-841D-6540-8A31-8528FD6180C8}" type="presParOf" srcId="{7B93E1F1-5284-9540-9A6F-72DC74E7580C}" destId="{BE67AB16-59E9-C940-881E-026381CBAFB3}" srcOrd="0" destOrd="0" presId="urn:microsoft.com/office/officeart/2008/layout/LinedList"/>
    <dgm:cxn modelId="{8A3A5791-7B28-4947-A95E-C338557C7E0B}" type="presParOf" srcId="{7B93E1F1-5284-9540-9A6F-72DC74E7580C}" destId="{AFF821C9-BDD0-D846-82A9-E1DC938E807F}" srcOrd="1" destOrd="0" presId="urn:microsoft.com/office/officeart/2008/layout/LinedList"/>
    <dgm:cxn modelId="{C3227497-D1F9-DD47-8BF4-35BD629FE0EC}" type="presParOf" srcId="{7B93E1F1-5284-9540-9A6F-72DC74E7580C}" destId="{3B0C1956-5E71-CD42-B3A5-CBB95D52B450}" srcOrd="2" destOrd="0" presId="urn:microsoft.com/office/officeart/2008/layout/LinedList"/>
    <dgm:cxn modelId="{912E3C70-A865-DF4B-A33D-E5F3167C3F33}" type="presParOf" srcId="{FA98F4D0-3A13-1647-97EF-696F132125F6}" destId="{7EBE8200-18CD-6E43-9F02-57AEA6AAB6ED}" srcOrd="5" destOrd="0" presId="urn:microsoft.com/office/officeart/2008/layout/LinedList"/>
    <dgm:cxn modelId="{883097F8-1F1B-BA41-A5B1-80E63970A204}" type="presParOf" srcId="{FA98F4D0-3A13-1647-97EF-696F132125F6}" destId="{0DCE6EA6-7987-F84B-9F33-7DC1D9CA4C32}" srcOrd="6" destOrd="0" presId="urn:microsoft.com/office/officeart/2008/layout/LinedList"/>
    <dgm:cxn modelId="{556BA3AB-10A0-F04D-A20A-624BE98CD79C}" type="presParOf" srcId="{FA98F4D0-3A13-1647-97EF-696F132125F6}" destId="{42883EBB-0D28-694B-93A0-A64EAEDD24B0}" srcOrd="7" destOrd="0" presId="urn:microsoft.com/office/officeart/2008/layout/LinedList"/>
    <dgm:cxn modelId="{242D2773-38FA-824B-AC8C-733E9F0B945B}" type="presParOf" srcId="{42883EBB-0D28-694B-93A0-A64EAEDD24B0}" destId="{62EF5C5C-73D2-804F-A7EE-CEF1797EDC6A}" srcOrd="0" destOrd="0" presId="urn:microsoft.com/office/officeart/2008/layout/LinedList"/>
    <dgm:cxn modelId="{03EE6FC4-5D54-5C40-8B96-AE7E347A7083}" type="presParOf" srcId="{42883EBB-0D28-694B-93A0-A64EAEDD24B0}" destId="{84E21C54-541F-8B4C-9270-E3C3CCFECB21}" srcOrd="1" destOrd="0" presId="urn:microsoft.com/office/officeart/2008/layout/LinedList"/>
    <dgm:cxn modelId="{1688E0D8-B6A8-444B-805A-8B35DB4B8774}" type="presParOf" srcId="{42883EBB-0D28-694B-93A0-A64EAEDD24B0}" destId="{A418B549-CA1E-024B-A2B9-4F168EC4D8DD}" srcOrd="2" destOrd="0" presId="urn:microsoft.com/office/officeart/2008/layout/LinedList"/>
    <dgm:cxn modelId="{7E618E8C-83F2-0D4A-ACE2-1895DE592AB5}" type="presParOf" srcId="{FA98F4D0-3A13-1647-97EF-696F132125F6}" destId="{93998522-D6A9-DE4E-AEB3-CDF3F17F98D6}" srcOrd="8" destOrd="0" presId="urn:microsoft.com/office/officeart/2008/layout/LinedList"/>
    <dgm:cxn modelId="{237BA8DD-760D-7340-B38B-FD5632986FA0}" type="presParOf" srcId="{FA98F4D0-3A13-1647-97EF-696F132125F6}" destId="{E216E6C3-FDD3-1D47-B0D3-E938A8D83D7C}" srcOrd="9" destOrd="0" presId="urn:microsoft.com/office/officeart/2008/layout/LinedList"/>
    <dgm:cxn modelId="{DC9D7A02-1BB0-9046-B1F4-9A549E8B69E6}" type="presParOf" srcId="{FA98F4D0-3A13-1647-97EF-696F132125F6}" destId="{D54B38CF-E66E-304C-8717-A9332F146CF2}" srcOrd="10" destOrd="0" presId="urn:microsoft.com/office/officeart/2008/layout/LinedList"/>
    <dgm:cxn modelId="{4C22C77C-B328-0540-9C9E-058FB9BC3BCA}" type="presParOf" srcId="{D54B38CF-E66E-304C-8717-A9332F146CF2}" destId="{CA485694-BE74-D44C-A067-39C18B335627}" srcOrd="0" destOrd="0" presId="urn:microsoft.com/office/officeart/2008/layout/LinedList"/>
    <dgm:cxn modelId="{7AB9D37C-1CD4-1F4E-880C-0A3F7913F3B7}" type="presParOf" srcId="{D54B38CF-E66E-304C-8717-A9332F146CF2}" destId="{CDCC40F1-F6BC-794E-9553-A8DC5B462E36}" srcOrd="1" destOrd="0" presId="urn:microsoft.com/office/officeart/2008/layout/LinedList"/>
    <dgm:cxn modelId="{10852C61-E614-9B48-94DB-1C3E37362293}" type="presParOf" srcId="{D54B38CF-E66E-304C-8717-A9332F146CF2}" destId="{B770ED6C-05DB-4041-860F-D817FBFF5DC9}" srcOrd="2" destOrd="0" presId="urn:microsoft.com/office/officeart/2008/layout/LinedList"/>
    <dgm:cxn modelId="{1C8DFB2F-D1DE-AB4C-B289-32B1A1B6E90D}" type="presParOf" srcId="{FA98F4D0-3A13-1647-97EF-696F132125F6}" destId="{A208B1F1-CBE7-BA47-90AE-267A59B07878}" srcOrd="11" destOrd="0" presId="urn:microsoft.com/office/officeart/2008/layout/LinedList"/>
    <dgm:cxn modelId="{8C8DA520-7216-B745-BBD7-11AB7A59EAAC}" type="presParOf" srcId="{FA98F4D0-3A13-1647-97EF-696F132125F6}" destId="{D12044B9-B641-9E45-85FC-0F86C08F5208}" srcOrd="12" destOrd="0" presId="urn:microsoft.com/office/officeart/2008/layout/Lin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668821-BBC3-C24F-8455-5E2B3BB2A477}"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FA33AC68-FB42-4D4A-AC24-64BCB093A04C}">
      <dgm:prSet phldrT="[Testo]" custT="1"/>
      <dgm:spPr/>
      <dgm:t>
        <a:bodyPr/>
        <a:lstStyle/>
        <a:p>
          <a:pPr algn="l"/>
          <a:r>
            <a:rPr lang="el-GR" sz="2400" b="1" dirty="0" smtClean="0"/>
            <a:t>Πίνακας </a:t>
          </a:r>
          <a:r>
            <a:rPr lang="en-GB" sz="2400" b="1" dirty="0" smtClean="0"/>
            <a:t>2 </a:t>
          </a:r>
          <a:endParaRPr lang="en-GB" sz="2400" b="1" dirty="0" smtClean="0"/>
        </a:p>
        <a:p>
          <a:pPr algn="l"/>
          <a:endParaRPr lang="en-GB" sz="2400" b="1" dirty="0" smtClean="0"/>
        </a:p>
        <a:p>
          <a:pPr algn="l"/>
          <a:r>
            <a:rPr lang="el-GR" sz="2400" b="1" dirty="0" smtClean="0"/>
            <a:t>Διαγνωστικά κριτήρια για</a:t>
          </a:r>
          <a:r>
            <a:rPr lang="en-GB" sz="2400" b="1" dirty="0" smtClean="0"/>
            <a:t> </a:t>
          </a:r>
          <a:r>
            <a:rPr lang="en-GB" sz="2400" b="1" dirty="0" smtClean="0"/>
            <a:t>F91.8 </a:t>
          </a:r>
        </a:p>
        <a:p>
          <a:pPr algn="l"/>
          <a:r>
            <a:rPr lang="el-GR" sz="2400" b="1" dirty="0" smtClean="0"/>
            <a:t>Διαταραχή </a:t>
          </a:r>
          <a:r>
            <a:rPr lang="el-GR" sz="2400" b="1" dirty="0" err="1" smtClean="0"/>
            <a:t>συμπερι</a:t>
          </a:r>
          <a:r>
            <a:rPr lang="el-GR" sz="2400" b="1" dirty="0" smtClean="0"/>
            <a:t>-φοράς</a:t>
          </a:r>
          <a:endParaRPr lang="en-GB" sz="2400" b="1" dirty="0" smtClean="0"/>
        </a:p>
        <a:p>
          <a:pPr algn="l"/>
          <a:r>
            <a:rPr lang="en-GB" sz="1400" b="1" dirty="0" smtClean="0"/>
            <a:t>(312.xx) – DSM IV TR</a:t>
          </a:r>
          <a:endParaRPr lang="it-IT" sz="1400" dirty="0"/>
        </a:p>
      </dgm:t>
    </dgm:pt>
    <dgm:pt modelId="{8E06B206-7F19-1F47-AA61-66629C9FD6AB}" type="parTrans" cxnId="{7AA0022B-4059-E944-8FC3-62502E948CCE}">
      <dgm:prSet/>
      <dgm:spPr/>
      <dgm:t>
        <a:bodyPr/>
        <a:lstStyle/>
        <a:p>
          <a:endParaRPr lang="it-IT"/>
        </a:p>
      </dgm:t>
    </dgm:pt>
    <dgm:pt modelId="{55BC6482-5940-6044-9301-B10545173A19}" type="sibTrans" cxnId="{7AA0022B-4059-E944-8FC3-62502E948CCE}">
      <dgm:prSet/>
      <dgm:spPr/>
      <dgm:t>
        <a:bodyPr/>
        <a:lstStyle/>
        <a:p>
          <a:endParaRPr lang="it-IT"/>
        </a:p>
      </dgm:t>
    </dgm:pt>
    <dgm:pt modelId="{E757983E-E338-D14D-AFB1-6FF43EDFF469}">
      <dgm:prSet phldrT="[Testo]"/>
      <dgm:spPr/>
      <dgm:t>
        <a:bodyPr/>
        <a:lstStyle/>
        <a:p>
          <a:r>
            <a:rPr lang="en-GB" b="1" dirty="0" smtClean="0"/>
            <a:t>A.</a:t>
          </a:r>
          <a:r>
            <a:rPr lang="en-GB" dirty="0" smtClean="0"/>
            <a:t> </a:t>
          </a:r>
          <a:r>
            <a:rPr lang="el-GR" dirty="0" smtClean="0"/>
            <a:t>Ένας </a:t>
          </a:r>
          <a:r>
            <a:rPr lang="el-GR" b="0" i="0" dirty="0" smtClean="0"/>
            <a:t>επαναλαμβανόμενος και επίμονος τρόπος συμπεριφοράς, όπου παραβιάζονται τα θεμελιώδη δικαιώματα των άλλων, ή τα κύρια πρότυπα ή κοινωνικοί κανόνες που αρμόζουν στην ηλικία, όπως φαίνεται από την παρουσία τριών (ή περισσότερων) από τα ακόλουθα κριτήρια κατά τους 12 προηγούμενους μήνες, με την παρουσία τουλάχιστον ενός κριτηρίου τους τελευταίους 6 μήνες:</a:t>
          </a:r>
          <a:r>
            <a:rPr lang="en-GB" dirty="0" smtClean="0"/>
            <a:t> </a:t>
          </a:r>
          <a:endParaRPr lang="it-IT" dirty="0" smtClean="0"/>
        </a:p>
        <a:p>
          <a:endParaRPr lang="it-IT" dirty="0" smtClean="0"/>
        </a:p>
        <a:p>
          <a:r>
            <a:rPr lang="el-GR" b="1" u="sng" dirty="0" smtClean="0"/>
            <a:t>Επιθετικότητα</a:t>
          </a:r>
          <a:r>
            <a:rPr lang="en-GB" b="1" u="sng" dirty="0" smtClean="0"/>
            <a:t> </a:t>
          </a:r>
          <a:r>
            <a:rPr lang="el-GR" b="1" u="sng" dirty="0" smtClean="0"/>
            <a:t>προς ανθρώπους ή ζώα</a:t>
          </a:r>
          <a:endParaRPr lang="it-IT" dirty="0" smtClean="0"/>
        </a:p>
        <a:p>
          <a:r>
            <a:rPr lang="en-GB" dirty="0" smtClean="0"/>
            <a:t>1) </a:t>
          </a:r>
          <a:r>
            <a:rPr lang="el-GR" dirty="0" smtClean="0"/>
            <a:t>Συχνά μεταχειρίζεται σκληρά, απειλεί ή τρομοκρατεί άλλους</a:t>
          </a:r>
          <a:endParaRPr lang="it-IT" dirty="0" smtClean="0"/>
        </a:p>
        <a:p>
          <a:r>
            <a:rPr lang="en-GB" dirty="0" smtClean="0"/>
            <a:t>2) </a:t>
          </a:r>
          <a:r>
            <a:rPr lang="el-GR" b="0" i="0" dirty="0" smtClean="0"/>
            <a:t>συχνά ξεκινά συμπλοκές</a:t>
          </a:r>
          <a:endParaRPr lang="it-IT" dirty="0" smtClean="0"/>
        </a:p>
        <a:p>
          <a:r>
            <a:rPr lang="en-GB" dirty="0" smtClean="0"/>
            <a:t>3) </a:t>
          </a:r>
          <a:r>
            <a:rPr lang="el-GR" b="0" i="0" dirty="0" smtClean="0"/>
            <a:t>έχει χρησιμοποιήσει ένα όπλο που μπορεί να προκαλέσει σωματικές βλάβες σε άλλους (πχ, ένα ξύλο, μια σανίδα, ένα σπασμένο μπουκάλι, ένα μαχαίρι, ένα όπλο)</a:t>
          </a:r>
          <a:endParaRPr lang="it-IT" dirty="0" smtClean="0"/>
        </a:p>
        <a:p>
          <a:r>
            <a:rPr lang="en-GB" dirty="0" smtClean="0"/>
            <a:t>4) </a:t>
          </a:r>
          <a:r>
            <a:rPr lang="el-GR" dirty="0" smtClean="0"/>
            <a:t>έχει φερθεί με σωματική σκληρότητα προς άλλους ανθρώπους </a:t>
          </a:r>
          <a:r>
            <a:rPr lang="en-GB" dirty="0" smtClean="0"/>
            <a:t> </a:t>
          </a:r>
          <a:endParaRPr lang="it-IT" dirty="0" smtClean="0"/>
        </a:p>
        <a:p>
          <a:r>
            <a:rPr lang="en-GB" dirty="0" smtClean="0"/>
            <a:t>5) </a:t>
          </a:r>
          <a:r>
            <a:rPr lang="el-GR" dirty="0" smtClean="0"/>
            <a:t>έχει φερθεί με σωματική σκληρότητα προς ζώα</a:t>
          </a:r>
          <a:endParaRPr lang="it-IT" dirty="0" smtClean="0"/>
        </a:p>
        <a:p>
          <a:r>
            <a:rPr lang="en-GB" dirty="0" smtClean="0"/>
            <a:t>6) </a:t>
          </a:r>
          <a:r>
            <a:rPr lang="el-GR" dirty="0" smtClean="0"/>
            <a:t>έχει κλέψει κοιτάζοντας το θύμα</a:t>
          </a:r>
          <a:r>
            <a:rPr lang="en-GB" dirty="0" smtClean="0"/>
            <a:t> (</a:t>
          </a:r>
          <a:r>
            <a:rPr lang="el-GR" dirty="0" smtClean="0"/>
            <a:t>πχ. </a:t>
          </a:r>
          <a:r>
            <a:rPr lang="en-GB" dirty="0" smtClean="0"/>
            <a:t> </a:t>
          </a:r>
          <a:r>
            <a:rPr lang="el-GR" dirty="0" smtClean="0"/>
            <a:t>Σε επιθετικότητα</a:t>
          </a:r>
          <a:r>
            <a:rPr lang="en-GB" dirty="0" smtClean="0"/>
            <a:t>, </a:t>
          </a:r>
          <a:r>
            <a:rPr lang="el-GR" dirty="0" smtClean="0"/>
            <a:t>αρπαγή</a:t>
          </a:r>
          <a:r>
            <a:rPr lang="en-GB" dirty="0" smtClean="0"/>
            <a:t>, </a:t>
          </a:r>
          <a:r>
            <a:rPr lang="el-GR" dirty="0" smtClean="0"/>
            <a:t>εκβιασμό</a:t>
          </a:r>
          <a:r>
            <a:rPr lang="en-GB" dirty="0" smtClean="0"/>
            <a:t>, </a:t>
          </a:r>
          <a:r>
            <a:rPr lang="el-GR" b="0" i="0" dirty="0" smtClean="0"/>
            <a:t>ένοπλη ληστεία</a:t>
          </a:r>
          <a:r>
            <a:rPr lang="en-GB" dirty="0" smtClean="0"/>
            <a:t>) </a:t>
          </a:r>
          <a:endParaRPr lang="it-IT" dirty="0" smtClean="0"/>
        </a:p>
        <a:p>
          <a:r>
            <a:rPr lang="en-GB" dirty="0" smtClean="0"/>
            <a:t>7) </a:t>
          </a:r>
          <a:r>
            <a:rPr lang="el-GR" b="0" i="0" dirty="0" smtClean="0"/>
            <a:t>έχει αναγκάσει κάποιον να διαπράξει σεξουαλικές πράξεις.</a:t>
          </a:r>
          <a:endParaRPr lang="it-IT" dirty="0" smtClean="0"/>
        </a:p>
        <a:p>
          <a:r>
            <a:rPr lang="el-GR" b="1" u="sng" dirty="0" smtClean="0"/>
            <a:t>Καταστροφή της περιουσίας</a:t>
          </a:r>
          <a:endParaRPr lang="it-IT" dirty="0" smtClean="0"/>
        </a:p>
        <a:p>
          <a:r>
            <a:rPr lang="en-GB" dirty="0" smtClean="0"/>
            <a:t>8) </a:t>
          </a:r>
          <a:r>
            <a:rPr lang="el-GR" b="0" i="0" dirty="0" smtClean="0"/>
            <a:t>έχει θέσει εσκεμμένα φωτιά με την πρόθεση να προκαλέσει σοβαρή ζημιά</a:t>
          </a:r>
          <a:endParaRPr lang="it-IT" dirty="0" smtClean="0"/>
        </a:p>
        <a:p>
          <a:r>
            <a:rPr lang="en-GB" dirty="0" smtClean="0"/>
            <a:t>9</a:t>
          </a:r>
          <a:r>
            <a:rPr lang="en-GB" dirty="0" smtClean="0"/>
            <a:t>) </a:t>
          </a:r>
          <a:r>
            <a:rPr lang="el-GR" b="0" i="0" dirty="0" smtClean="0"/>
            <a:t>έχει καταστρέψει σκόπιμα ιδιοκτησία άλλων ανθρώπων (με διαφορετικό τρόπο από το να βάλει φωτιά).</a:t>
          </a:r>
          <a:endParaRPr lang="it-IT" dirty="0" smtClean="0"/>
        </a:p>
        <a:p>
          <a:r>
            <a:rPr lang="el-GR" b="1" u="sng" dirty="0" smtClean="0"/>
            <a:t>Απάτη ή κλοπή</a:t>
          </a:r>
          <a:endParaRPr lang="it-IT" dirty="0" smtClean="0"/>
        </a:p>
        <a:p>
          <a:r>
            <a:rPr lang="en-GB" dirty="0" smtClean="0"/>
            <a:t>10) </a:t>
          </a:r>
          <a:r>
            <a:rPr lang="el-GR" dirty="0" smtClean="0"/>
            <a:t>έχει εισβάλλει σε κάποιο κτίριο ή σπίτι ή έχει παραβιάσει κάποιο ξένο αυτοκίνητο</a:t>
          </a:r>
          <a:r>
            <a:rPr lang="en-GB" dirty="0" smtClean="0"/>
            <a:t> </a:t>
          </a:r>
          <a:endParaRPr lang="it-IT" dirty="0" smtClean="0"/>
        </a:p>
        <a:p>
          <a:r>
            <a:rPr lang="en-GB" dirty="0" smtClean="0"/>
            <a:t>11) </a:t>
          </a:r>
          <a:r>
            <a:rPr lang="el-GR" b="0" i="0" dirty="0" smtClean="0"/>
            <a:t>συχνά λέει ψέματα για να αποκτήσει την εύνοια ή πλεονεκτήματα ή για να αποφύγει τις υποχρεώσεις (που σημαίνει ότι εξαπατά  τους άλλους)</a:t>
          </a:r>
          <a:endParaRPr lang="it-IT" dirty="0" smtClean="0"/>
        </a:p>
        <a:p>
          <a:r>
            <a:rPr lang="en-GB" dirty="0" smtClean="0"/>
            <a:t>12) </a:t>
          </a:r>
          <a:r>
            <a:rPr lang="el-GR" dirty="0" smtClean="0"/>
            <a:t>Έχει κλέψει χωρίς να  αντιμετωπίζει το θύμα</a:t>
          </a:r>
          <a:r>
            <a:rPr lang="en-GB" dirty="0" smtClean="0"/>
            <a:t> (</a:t>
          </a:r>
          <a:r>
            <a:rPr lang="el-GR" dirty="0" smtClean="0"/>
            <a:t>για παράδειγμα</a:t>
          </a:r>
          <a:r>
            <a:rPr lang="en-GB" dirty="0" smtClean="0"/>
            <a:t>, </a:t>
          </a:r>
          <a:r>
            <a:rPr lang="el-GR" dirty="0" smtClean="0"/>
            <a:t>κλοπή σε καταστήματα</a:t>
          </a:r>
          <a:r>
            <a:rPr lang="en-GB" dirty="0" smtClean="0"/>
            <a:t>, </a:t>
          </a:r>
          <a:r>
            <a:rPr lang="el-GR" dirty="0" smtClean="0"/>
            <a:t>αλλά χωρίς διάρρηξη</a:t>
          </a:r>
          <a:r>
            <a:rPr lang="en-GB" dirty="0" smtClean="0"/>
            <a:t>, </a:t>
          </a:r>
          <a:r>
            <a:rPr lang="el-GR" dirty="0" smtClean="0"/>
            <a:t>πλαστογραφίες</a:t>
          </a:r>
          <a:r>
            <a:rPr lang="en-GB" dirty="0" smtClean="0"/>
            <a:t>).  </a:t>
          </a:r>
          <a:endParaRPr lang="it-IT" dirty="0" smtClean="0"/>
        </a:p>
        <a:p>
          <a:r>
            <a:rPr lang="el-GR" b="1" u="sng" dirty="0" smtClean="0"/>
            <a:t>Σοβαρές παραβιάσεις των κανόνων</a:t>
          </a:r>
          <a:endParaRPr lang="it-IT" dirty="0" smtClean="0"/>
        </a:p>
        <a:p>
          <a:r>
            <a:rPr lang="en-GB" dirty="0" smtClean="0"/>
            <a:t>13) </a:t>
          </a:r>
          <a:r>
            <a:rPr lang="el-GR" b="0" i="0" dirty="0" smtClean="0"/>
            <a:t>συχνά μένει έξω όλη τη νύχτα παρά την γονική απαγόρευση, αρχίζοντας πριν από την ηλικία των 13 ετών</a:t>
          </a:r>
          <a:endParaRPr lang="it-IT" dirty="0" smtClean="0"/>
        </a:p>
        <a:p>
          <a:r>
            <a:rPr lang="en-GB" dirty="0" smtClean="0"/>
            <a:t>14)  </a:t>
          </a:r>
          <a:r>
            <a:rPr lang="el-GR" b="0" i="0" dirty="0" smtClean="0"/>
            <a:t>έχει φύγει από το σπίτι τουλάχιστον δύο φορές, ενώ ζούσε με τους γονείς ή τον κηδεμόνα του (ή μία φορά χωρίς επιστροφή για μεγάλο χρονικό διάστημα)</a:t>
          </a:r>
          <a:endParaRPr lang="it-IT" dirty="0" smtClean="0"/>
        </a:p>
        <a:p>
          <a:r>
            <a:rPr lang="en-GB" dirty="0" smtClean="0"/>
            <a:t>15) often plays truant, starting before the age of 13. </a:t>
          </a:r>
          <a:endParaRPr lang="it-IT" dirty="0"/>
        </a:p>
      </dgm:t>
    </dgm:pt>
    <dgm:pt modelId="{C665EC12-2671-784C-9D7D-E4BD9CE8E452}" type="parTrans" cxnId="{7E4C731A-BF81-CE49-AE21-87C1CBFD313A}">
      <dgm:prSet/>
      <dgm:spPr/>
      <dgm:t>
        <a:bodyPr/>
        <a:lstStyle/>
        <a:p>
          <a:endParaRPr lang="it-IT"/>
        </a:p>
      </dgm:t>
    </dgm:pt>
    <dgm:pt modelId="{99013E34-7876-D746-8E17-058AA1714E2D}" type="sibTrans" cxnId="{7E4C731A-BF81-CE49-AE21-87C1CBFD313A}">
      <dgm:prSet/>
      <dgm:spPr/>
      <dgm:t>
        <a:bodyPr/>
        <a:lstStyle/>
        <a:p>
          <a:endParaRPr lang="it-IT"/>
        </a:p>
      </dgm:t>
    </dgm:pt>
    <dgm:pt modelId="{47BB0811-F319-C242-81A7-0CA373665ECC}">
      <dgm:prSet phldrT="[Testo]"/>
      <dgm:spPr/>
      <dgm:t>
        <a:bodyPr/>
        <a:lstStyle/>
        <a:p>
          <a:r>
            <a:rPr lang="en-GB" b="1" dirty="0" smtClean="0"/>
            <a:t>B.</a:t>
          </a:r>
          <a:r>
            <a:rPr lang="en-GB" dirty="0" smtClean="0"/>
            <a:t> </a:t>
          </a:r>
          <a:r>
            <a:rPr lang="el-GR" dirty="0" smtClean="0"/>
            <a:t>Η αφύσικη συμπεριφορά  προκαλεί σημαντικά προβλήματα στην κοινωνική</a:t>
          </a:r>
          <a:r>
            <a:rPr lang="en-GB" dirty="0" smtClean="0"/>
            <a:t>, </a:t>
          </a:r>
          <a:r>
            <a:rPr lang="el-GR" dirty="0" smtClean="0"/>
            <a:t>σχολική και εργασιακή λειτουργία</a:t>
          </a:r>
          <a:r>
            <a:rPr lang="en-GB" dirty="0" smtClean="0"/>
            <a:t>. </a:t>
          </a:r>
          <a:endParaRPr lang="it-IT" dirty="0"/>
        </a:p>
      </dgm:t>
    </dgm:pt>
    <dgm:pt modelId="{4844038E-51CD-F24F-9525-B05B6DBC2E4B}" type="parTrans" cxnId="{E4362C7B-C891-8A4B-80B5-F27C283F68F8}">
      <dgm:prSet/>
      <dgm:spPr/>
      <dgm:t>
        <a:bodyPr/>
        <a:lstStyle/>
        <a:p>
          <a:endParaRPr lang="it-IT"/>
        </a:p>
      </dgm:t>
    </dgm:pt>
    <dgm:pt modelId="{69C36029-F4E0-8544-BA15-788482E460C0}" type="sibTrans" cxnId="{E4362C7B-C891-8A4B-80B5-F27C283F68F8}">
      <dgm:prSet/>
      <dgm:spPr/>
      <dgm:t>
        <a:bodyPr/>
        <a:lstStyle/>
        <a:p>
          <a:endParaRPr lang="it-IT"/>
        </a:p>
      </dgm:t>
    </dgm:pt>
    <dgm:pt modelId="{416B4024-7BB1-A845-8939-79F565AFC94F}">
      <dgm:prSet/>
      <dgm:spPr/>
      <dgm:t>
        <a:bodyPr/>
        <a:lstStyle/>
        <a:p>
          <a:endParaRPr lang="it-IT" dirty="0"/>
        </a:p>
      </dgm:t>
    </dgm:pt>
    <dgm:pt modelId="{CFCD263E-A7DF-EB42-97F2-763F21020655}" type="parTrans" cxnId="{FC2A9398-F825-5646-8576-D8EB60E14521}">
      <dgm:prSet/>
      <dgm:spPr/>
      <dgm:t>
        <a:bodyPr/>
        <a:lstStyle/>
        <a:p>
          <a:endParaRPr lang="it-IT"/>
        </a:p>
      </dgm:t>
    </dgm:pt>
    <dgm:pt modelId="{06699831-FF57-2346-BFDA-4BCEB483BA6D}" type="sibTrans" cxnId="{FC2A9398-F825-5646-8576-D8EB60E14521}">
      <dgm:prSet/>
      <dgm:spPr/>
      <dgm:t>
        <a:bodyPr/>
        <a:lstStyle/>
        <a:p>
          <a:endParaRPr lang="it-IT"/>
        </a:p>
      </dgm:t>
    </dgm:pt>
    <dgm:pt modelId="{427C5591-36FA-A145-B409-47C96CC034FE}">
      <dgm:prSet phldrT="[Testo]"/>
      <dgm:spPr/>
      <dgm:t>
        <a:bodyPr/>
        <a:lstStyle/>
        <a:p>
          <a:r>
            <a:rPr lang="en-GB" b="1" dirty="0" smtClean="0"/>
            <a:t>C.</a:t>
          </a:r>
          <a:r>
            <a:rPr lang="en-GB" dirty="0" smtClean="0"/>
            <a:t> </a:t>
          </a:r>
          <a:r>
            <a:rPr lang="el-GR" b="0" i="0" dirty="0" smtClean="0"/>
            <a:t>Αν το υποκείμενο είναι άνω των 18, δεν πληρούνται τα κριτήρια για την Αντικοινωνική Διαταραχή της Προσωπικότητας</a:t>
          </a:r>
          <a:r>
            <a:rPr lang="en-GB" dirty="0" smtClean="0"/>
            <a:t>.</a:t>
          </a:r>
          <a:endParaRPr lang="it-IT" dirty="0"/>
        </a:p>
      </dgm:t>
    </dgm:pt>
    <dgm:pt modelId="{19A99D41-DB1F-5C46-9069-91B34A6C1941}" type="sibTrans" cxnId="{35AACA35-ECEC-614B-B1A5-0A79B4A1F935}">
      <dgm:prSet/>
      <dgm:spPr/>
      <dgm:t>
        <a:bodyPr/>
        <a:lstStyle/>
        <a:p>
          <a:endParaRPr lang="it-IT"/>
        </a:p>
      </dgm:t>
    </dgm:pt>
    <dgm:pt modelId="{188C76AB-B428-914B-B023-1F3E976DD6E2}" type="parTrans" cxnId="{35AACA35-ECEC-614B-B1A5-0A79B4A1F935}">
      <dgm:prSet/>
      <dgm:spPr/>
      <dgm:t>
        <a:bodyPr/>
        <a:lstStyle/>
        <a:p>
          <a:endParaRPr lang="it-IT"/>
        </a:p>
      </dgm:t>
    </dgm:pt>
    <dgm:pt modelId="{CF75B976-EC93-EA46-BE93-3484AD8F4D0E}" type="pres">
      <dgm:prSet presAssocID="{C8668821-BBC3-C24F-8455-5E2B3BB2A477}" presName="vert0" presStyleCnt="0">
        <dgm:presLayoutVars>
          <dgm:dir/>
          <dgm:animOne val="branch"/>
          <dgm:animLvl val="lvl"/>
        </dgm:presLayoutVars>
      </dgm:prSet>
      <dgm:spPr/>
      <dgm:t>
        <a:bodyPr/>
        <a:lstStyle/>
        <a:p>
          <a:endParaRPr lang="it-IT"/>
        </a:p>
      </dgm:t>
    </dgm:pt>
    <dgm:pt modelId="{E8A0ED06-4A84-7743-9DD0-B41DF013030B}" type="pres">
      <dgm:prSet presAssocID="{FA33AC68-FB42-4D4A-AC24-64BCB093A04C}" presName="thickLine" presStyleLbl="alignNode1" presStyleIdx="0" presStyleCnt="1"/>
      <dgm:spPr/>
    </dgm:pt>
    <dgm:pt modelId="{540EBE76-75E1-B94B-A198-1DEFA32B02A0}" type="pres">
      <dgm:prSet presAssocID="{FA33AC68-FB42-4D4A-AC24-64BCB093A04C}" presName="horz1" presStyleCnt="0"/>
      <dgm:spPr/>
    </dgm:pt>
    <dgm:pt modelId="{A81B6721-A768-964F-A11C-E63FDC130740}" type="pres">
      <dgm:prSet presAssocID="{FA33AC68-FB42-4D4A-AC24-64BCB093A04C}" presName="tx1" presStyleLbl="revTx" presStyleIdx="0" presStyleCnt="5"/>
      <dgm:spPr/>
      <dgm:t>
        <a:bodyPr/>
        <a:lstStyle/>
        <a:p>
          <a:endParaRPr lang="it-IT"/>
        </a:p>
      </dgm:t>
    </dgm:pt>
    <dgm:pt modelId="{FA98F4D0-3A13-1647-97EF-696F132125F6}" type="pres">
      <dgm:prSet presAssocID="{FA33AC68-FB42-4D4A-AC24-64BCB093A04C}" presName="vert1" presStyleCnt="0"/>
      <dgm:spPr/>
    </dgm:pt>
    <dgm:pt modelId="{317ABCBE-0097-574B-A462-A0EB9CD9AB07}" type="pres">
      <dgm:prSet presAssocID="{E757983E-E338-D14D-AFB1-6FF43EDFF469}" presName="vertSpace2a" presStyleCnt="0"/>
      <dgm:spPr/>
    </dgm:pt>
    <dgm:pt modelId="{B7C4B2E3-CE7A-954F-AEA9-7410AAFEAFE3}" type="pres">
      <dgm:prSet presAssocID="{E757983E-E338-D14D-AFB1-6FF43EDFF469}" presName="horz2" presStyleCnt="0"/>
      <dgm:spPr/>
    </dgm:pt>
    <dgm:pt modelId="{DEC1E763-F2BD-D447-B881-FCE540DC5764}" type="pres">
      <dgm:prSet presAssocID="{E757983E-E338-D14D-AFB1-6FF43EDFF469}" presName="horzSpace2" presStyleCnt="0"/>
      <dgm:spPr/>
    </dgm:pt>
    <dgm:pt modelId="{E4F5EC91-93C1-AF45-B895-F1F2918C4322}" type="pres">
      <dgm:prSet presAssocID="{E757983E-E338-D14D-AFB1-6FF43EDFF469}" presName="tx2" presStyleLbl="revTx" presStyleIdx="1" presStyleCnt="5" custScaleY="453314"/>
      <dgm:spPr/>
      <dgm:t>
        <a:bodyPr/>
        <a:lstStyle/>
        <a:p>
          <a:endParaRPr lang="it-IT"/>
        </a:p>
      </dgm:t>
    </dgm:pt>
    <dgm:pt modelId="{A8CAAF47-78E4-9548-B7E3-DB985F6D75D9}" type="pres">
      <dgm:prSet presAssocID="{E757983E-E338-D14D-AFB1-6FF43EDFF469}" presName="vert2" presStyleCnt="0"/>
      <dgm:spPr/>
    </dgm:pt>
    <dgm:pt modelId="{6896ED01-E210-5240-9A35-CE94D1A95B42}" type="pres">
      <dgm:prSet presAssocID="{E757983E-E338-D14D-AFB1-6FF43EDFF469}" presName="thinLine2b" presStyleLbl="callout" presStyleIdx="0" presStyleCnt="4"/>
      <dgm:spPr/>
    </dgm:pt>
    <dgm:pt modelId="{4B4BD0B9-86FC-7741-8F11-8B2327E05905}" type="pres">
      <dgm:prSet presAssocID="{E757983E-E338-D14D-AFB1-6FF43EDFF469}" presName="vertSpace2b" presStyleCnt="0"/>
      <dgm:spPr/>
    </dgm:pt>
    <dgm:pt modelId="{7B93E1F1-5284-9540-9A6F-72DC74E7580C}" type="pres">
      <dgm:prSet presAssocID="{47BB0811-F319-C242-81A7-0CA373665ECC}" presName="horz2" presStyleCnt="0"/>
      <dgm:spPr/>
    </dgm:pt>
    <dgm:pt modelId="{BE67AB16-59E9-C940-881E-026381CBAFB3}" type="pres">
      <dgm:prSet presAssocID="{47BB0811-F319-C242-81A7-0CA373665ECC}" presName="horzSpace2" presStyleCnt="0"/>
      <dgm:spPr/>
    </dgm:pt>
    <dgm:pt modelId="{AFF821C9-BDD0-D846-82A9-E1DC938E807F}" type="pres">
      <dgm:prSet presAssocID="{47BB0811-F319-C242-81A7-0CA373665ECC}" presName="tx2" presStyleLbl="revTx" presStyleIdx="2" presStyleCnt="5"/>
      <dgm:spPr/>
      <dgm:t>
        <a:bodyPr/>
        <a:lstStyle/>
        <a:p>
          <a:endParaRPr lang="it-IT"/>
        </a:p>
      </dgm:t>
    </dgm:pt>
    <dgm:pt modelId="{3B0C1956-5E71-CD42-B3A5-CBB95D52B450}" type="pres">
      <dgm:prSet presAssocID="{47BB0811-F319-C242-81A7-0CA373665ECC}" presName="vert2" presStyleCnt="0"/>
      <dgm:spPr/>
    </dgm:pt>
    <dgm:pt modelId="{7EBE8200-18CD-6E43-9F02-57AEA6AAB6ED}" type="pres">
      <dgm:prSet presAssocID="{47BB0811-F319-C242-81A7-0CA373665ECC}" presName="thinLine2b" presStyleLbl="callout" presStyleIdx="1" presStyleCnt="4" custLinFactY="-544254" custLinFactNeighborY="-600000"/>
      <dgm:spPr/>
    </dgm:pt>
    <dgm:pt modelId="{0DCE6EA6-7987-F84B-9F33-7DC1D9CA4C32}" type="pres">
      <dgm:prSet presAssocID="{47BB0811-F319-C242-81A7-0CA373665ECC}" presName="vertSpace2b" presStyleCnt="0"/>
      <dgm:spPr/>
    </dgm:pt>
    <dgm:pt modelId="{42883EBB-0D28-694B-93A0-A64EAEDD24B0}" type="pres">
      <dgm:prSet presAssocID="{427C5591-36FA-A145-B409-47C96CC034FE}" presName="horz2" presStyleCnt="0"/>
      <dgm:spPr/>
    </dgm:pt>
    <dgm:pt modelId="{62EF5C5C-73D2-804F-A7EE-CEF1797EDC6A}" type="pres">
      <dgm:prSet presAssocID="{427C5591-36FA-A145-B409-47C96CC034FE}" presName="horzSpace2" presStyleCnt="0"/>
      <dgm:spPr/>
    </dgm:pt>
    <dgm:pt modelId="{84E21C54-541F-8B4C-9270-E3C3CCFECB21}" type="pres">
      <dgm:prSet presAssocID="{427C5591-36FA-A145-B409-47C96CC034FE}" presName="tx2" presStyleLbl="revTx" presStyleIdx="3" presStyleCnt="5" custLinFactNeighborY="-51991"/>
      <dgm:spPr/>
      <dgm:t>
        <a:bodyPr/>
        <a:lstStyle/>
        <a:p>
          <a:endParaRPr lang="it-IT"/>
        </a:p>
      </dgm:t>
    </dgm:pt>
    <dgm:pt modelId="{A418B549-CA1E-024B-A2B9-4F168EC4D8DD}" type="pres">
      <dgm:prSet presAssocID="{427C5591-36FA-A145-B409-47C96CC034FE}" presName="vert2" presStyleCnt="0"/>
      <dgm:spPr/>
    </dgm:pt>
    <dgm:pt modelId="{93998522-D6A9-DE4E-AEB3-CDF3F17F98D6}" type="pres">
      <dgm:prSet presAssocID="{427C5591-36FA-A145-B409-47C96CC034FE}" presName="thinLine2b" presStyleLbl="callout" presStyleIdx="2" presStyleCnt="4" custLinFactY="-1146408" custLinFactNeighborY="-1200000"/>
      <dgm:spPr/>
    </dgm:pt>
    <dgm:pt modelId="{E216E6C3-FDD3-1D47-B0D3-E938A8D83D7C}" type="pres">
      <dgm:prSet presAssocID="{427C5591-36FA-A145-B409-47C96CC034FE}" presName="vertSpace2b" presStyleCnt="0"/>
      <dgm:spPr/>
    </dgm:pt>
    <dgm:pt modelId="{D54B38CF-E66E-304C-8717-A9332F146CF2}" type="pres">
      <dgm:prSet presAssocID="{416B4024-7BB1-A845-8939-79F565AFC94F}" presName="horz2" presStyleCnt="0"/>
      <dgm:spPr/>
    </dgm:pt>
    <dgm:pt modelId="{CA485694-BE74-D44C-A067-39C18B335627}" type="pres">
      <dgm:prSet presAssocID="{416B4024-7BB1-A845-8939-79F565AFC94F}" presName="horzSpace2" presStyleCnt="0"/>
      <dgm:spPr/>
    </dgm:pt>
    <dgm:pt modelId="{CDCC40F1-F6BC-794E-9553-A8DC5B462E36}" type="pres">
      <dgm:prSet presAssocID="{416B4024-7BB1-A845-8939-79F565AFC94F}" presName="tx2" presStyleLbl="revTx" presStyleIdx="4" presStyleCnt="5" custLinFactY="-7035" custLinFactNeighborY="-100000"/>
      <dgm:spPr/>
      <dgm:t>
        <a:bodyPr/>
        <a:lstStyle/>
        <a:p>
          <a:endParaRPr lang="it-IT"/>
        </a:p>
      </dgm:t>
    </dgm:pt>
    <dgm:pt modelId="{B770ED6C-05DB-4041-860F-D817FBFF5DC9}" type="pres">
      <dgm:prSet presAssocID="{416B4024-7BB1-A845-8939-79F565AFC94F}" presName="vert2" presStyleCnt="0"/>
      <dgm:spPr/>
    </dgm:pt>
    <dgm:pt modelId="{A208B1F1-CBE7-BA47-90AE-267A59B07878}" type="pres">
      <dgm:prSet presAssocID="{416B4024-7BB1-A845-8939-79F565AFC94F}" presName="thinLine2b" presStyleLbl="callout" presStyleIdx="3" presStyleCnt="4"/>
      <dgm:spPr/>
    </dgm:pt>
    <dgm:pt modelId="{D12044B9-B641-9E45-85FC-0F86C08F5208}" type="pres">
      <dgm:prSet presAssocID="{416B4024-7BB1-A845-8939-79F565AFC94F}" presName="vertSpace2b" presStyleCnt="0"/>
      <dgm:spPr/>
    </dgm:pt>
  </dgm:ptLst>
  <dgm:cxnLst>
    <dgm:cxn modelId="{C4E669F6-722C-3040-A630-CE16C87CC64A}" type="presOf" srcId="{47BB0811-F319-C242-81A7-0CA373665ECC}" destId="{AFF821C9-BDD0-D846-82A9-E1DC938E807F}" srcOrd="0" destOrd="0" presId="urn:microsoft.com/office/officeart/2008/layout/LinedList"/>
    <dgm:cxn modelId="{9F429923-261B-A340-B0CA-91180C3CE3BC}" type="presOf" srcId="{FA33AC68-FB42-4D4A-AC24-64BCB093A04C}" destId="{A81B6721-A768-964F-A11C-E63FDC130740}" srcOrd="0" destOrd="0" presId="urn:microsoft.com/office/officeart/2008/layout/LinedList"/>
    <dgm:cxn modelId="{7E4C731A-BF81-CE49-AE21-87C1CBFD313A}" srcId="{FA33AC68-FB42-4D4A-AC24-64BCB093A04C}" destId="{E757983E-E338-D14D-AFB1-6FF43EDFF469}" srcOrd="0" destOrd="0" parTransId="{C665EC12-2671-784C-9D7D-E4BD9CE8E452}" sibTransId="{99013E34-7876-D746-8E17-058AA1714E2D}"/>
    <dgm:cxn modelId="{FC2A9398-F825-5646-8576-D8EB60E14521}" srcId="{FA33AC68-FB42-4D4A-AC24-64BCB093A04C}" destId="{416B4024-7BB1-A845-8939-79F565AFC94F}" srcOrd="3" destOrd="0" parTransId="{CFCD263E-A7DF-EB42-97F2-763F21020655}" sibTransId="{06699831-FF57-2346-BFDA-4BCEB483BA6D}"/>
    <dgm:cxn modelId="{4EC6121A-CA20-8F45-9CE8-FDF0ADB14729}" type="presOf" srcId="{E757983E-E338-D14D-AFB1-6FF43EDFF469}" destId="{E4F5EC91-93C1-AF45-B895-F1F2918C4322}" srcOrd="0" destOrd="0" presId="urn:microsoft.com/office/officeart/2008/layout/LinedList"/>
    <dgm:cxn modelId="{7AA0022B-4059-E944-8FC3-62502E948CCE}" srcId="{C8668821-BBC3-C24F-8455-5E2B3BB2A477}" destId="{FA33AC68-FB42-4D4A-AC24-64BCB093A04C}" srcOrd="0" destOrd="0" parTransId="{8E06B206-7F19-1F47-AA61-66629C9FD6AB}" sibTransId="{55BC6482-5940-6044-9301-B10545173A19}"/>
    <dgm:cxn modelId="{E4362C7B-C891-8A4B-80B5-F27C283F68F8}" srcId="{FA33AC68-FB42-4D4A-AC24-64BCB093A04C}" destId="{47BB0811-F319-C242-81A7-0CA373665ECC}" srcOrd="1" destOrd="0" parTransId="{4844038E-51CD-F24F-9525-B05B6DBC2E4B}" sibTransId="{69C36029-F4E0-8544-BA15-788482E460C0}"/>
    <dgm:cxn modelId="{9932D761-FF40-C145-B8B4-12A8E03A34F4}" type="presOf" srcId="{416B4024-7BB1-A845-8939-79F565AFC94F}" destId="{CDCC40F1-F6BC-794E-9553-A8DC5B462E36}" srcOrd="0" destOrd="0" presId="urn:microsoft.com/office/officeart/2008/layout/LinedList"/>
    <dgm:cxn modelId="{DA5C8216-C9CB-A54C-AD3B-114882146C71}" type="presOf" srcId="{C8668821-BBC3-C24F-8455-5E2B3BB2A477}" destId="{CF75B976-EC93-EA46-BE93-3484AD8F4D0E}" srcOrd="0" destOrd="0" presId="urn:microsoft.com/office/officeart/2008/layout/LinedList"/>
    <dgm:cxn modelId="{35AACA35-ECEC-614B-B1A5-0A79B4A1F935}" srcId="{FA33AC68-FB42-4D4A-AC24-64BCB093A04C}" destId="{427C5591-36FA-A145-B409-47C96CC034FE}" srcOrd="2" destOrd="0" parTransId="{188C76AB-B428-914B-B023-1F3E976DD6E2}" sibTransId="{19A99D41-DB1F-5C46-9069-91B34A6C1941}"/>
    <dgm:cxn modelId="{E90BA126-AC06-8D46-8AC0-44B22D432146}" type="presOf" srcId="{427C5591-36FA-A145-B409-47C96CC034FE}" destId="{84E21C54-541F-8B4C-9270-E3C3CCFECB21}" srcOrd="0" destOrd="0" presId="urn:microsoft.com/office/officeart/2008/layout/LinedList"/>
    <dgm:cxn modelId="{931DDEA0-D490-6646-B2BC-95789A881057}" type="presParOf" srcId="{CF75B976-EC93-EA46-BE93-3484AD8F4D0E}" destId="{E8A0ED06-4A84-7743-9DD0-B41DF013030B}" srcOrd="0" destOrd="0" presId="urn:microsoft.com/office/officeart/2008/layout/LinedList"/>
    <dgm:cxn modelId="{F8ED55A1-4646-A04E-8739-1CAB9A9F2C5B}" type="presParOf" srcId="{CF75B976-EC93-EA46-BE93-3484AD8F4D0E}" destId="{540EBE76-75E1-B94B-A198-1DEFA32B02A0}" srcOrd="1" destOrd="0" presId="urn:microsoft.com/office/officeart/2008/layout/LinedList"/>
    <dgm:cxn modelId="{B9CAE964-18E6-1C42-9E97-9B6712E3873B}" type="presParOf" srcId="{540EBE76-75E1-B94B-A198-1DEFA32B02A0}" destId="{A81B6721-A768-964F-A11C-E63FDC130740}" srcOrd="0" destOrd="0" presId="urn:microsoft.com/office/officeart/2008/layout/LinedList"/>
    <dgm:cxn modelId="{6E43E0A2-BC9E-1640-B390-474202B83AE7}" type="presParOf" srcId="{540EBE76-75E1-B94B-A198-1DEFA32B02A0}" destId="{FA98F4D0-3A13-1647-97EF-696F132125F6}" srcOrd="1" destOrd="0" presId="urn:microsoft.com/office/officeart/2008/layout/LinedList"/>
    <dgm:cxn modelId="{D1454B5A-F72A-9D4C-870C-1CD56773646E}" type="presParOf" srcId="{FA98F4D0-3A13-1647-97EF-696F132125F6}" destId="{317ABCBE-0097-574B-A462-A0EB9CD9AB07}" srcOrd="0" destOrd="0" presId="urn:microsoft.com/office/officeart/2008/layout/LinedList"/>
    <dgm:cxn modelId="{1FEBBAC7-571D-464B-942F-F15D4FDB5DC3}" type="presParOf" srcId="{FA98F4D0-3A13-1647-97EF-696F132125F6}" destId="{B7C4B2E3-CE7A-954F-AEA9-7410AAFEAFE3}" srcOrd="1" destOrd="0" presId="urn:microsoft.com/office/officeart/2008/layout/LinedList"/>
    <dgm:cxn modelId="{C0B636C1-DFDE-854D-AF07-53EE8473002B}" type="presParOf" srcId="{B7C4B2E3-CE7A-954F-AEA9-7410AAFEAFE3}" destId="{DEC1E763-F2BD-D447-B881-FCE540DC5764}" srcOrd="0" destOrd="0" presId="urn:microsoft.com/office/officeart/2008/layout/LinedList"/>
    <dgm:cxn modelId="{5B8B8F8A-463F-834A-A07E-461EFB9796FF}" type="presParOf" srcId="{B7C4B2E3-CE7A-954F-AEA9-7410AAFEAFE3}" destId="{E4F5EC91-93C1-AF45-B895-F1F2918C4322}" srcOrd="1" destOrd="0" presId="urn:microsoft.com/office/officeart/2008/layout/LinedList"/>
    <dgm:cxn modelId="{83C90A29-B799-5B43-A3BE-668A2EB8F61E}" type="presParOf" srcId="{B7C4B2E3-CE7A-954F-AEA9-7410AAFEAFE3}" destId="{A8CAAF47-78E4-9548-B7E3-DB985F6D75D9}" srcOrd="2" destOrd="0" presId="urn:microsoft.com/office/officeart/2008/layout/LinedList"/>
    <dgm:cxn modelId="{6F848033-8D1B-D741-8DFF-09C78B1EC566}" type="presParOf" srcId="{FA98F4D0-3A13-1647-97EF-696F132125F6}" destId="{6896ED01-E210-5240-9A35-CE94D1A95B42}" srcOrd="2" destOrd="0" presId="urn:microsoft.com/office/officeart/2008/layout/LinedList"/>
    <dgm:cxn modelId="{38B3686F-21B4-4C48-AE4B-B559E4B9138C}" type="presParOf" srcId="{FA98F4D0-3A13-1647-97EF-696F132125F6}" destId="{4B4BD0B9-86FC-7741-8F11-8B2327E05905}" srcOrd="3" destOrd="0" presId="urn:microsoft.com/office/officeart/2008/layout/LinedList"/>
    <dgm:cxn modelId="{9A8A7368-9D41-1240-ACD4-419293254670}" type="presParOf" srcId="{FA98F4D0-3A13-1647-97EF-696F132125F6}" destId="{7B93E1F1-5284-9540-9A6F-72DC74E7580C}" srcOrd="4" destOrd="0" presId="urn:microsoft.com/office/officeart/2008/layout/LinedList"/>
    <dgm:cxn modelId="{4597C203-FCF0-004B-9559-686AF209DA80}" type="presParOf" srcId="{7B93E1F1-5284-9540-9A6F-72DC74E7580C}" destId="{BE67AB16-59E9-C940-881E-026381CBAFB3}" srcOrd="0" destOrd="0" presId="urn:microsoft.com/office/officeart/2008/layout/LinedList"/>
    <dgm:cxn modelId="{A05925D0-374F-774B-883B-E6553E5D7094}" type="presParOf" srcId="{7B93E1F1-5284-9540-9A6F-72DC74E7580C}" destId="{AFF821C9-BDD0-D846-82A9-E1DC938E807F}" srcOrd="1" destOrd="0" presId="urn:microsoft.com/office/officeart/2008/layout/LinedList"/>
    <dgm:cxn modelId="{5757D632-2E20-CA4C-9FD1-ED395C765777}" type="presParOf" srcId="{7B93E1F1-5284-9540-9A6F-72DC74E7580C}" destId="{3B0C1956-5E71-CD42-B3A5-CBB95D52B450}" srcOrd="2" destOrd="0" presId="urn:microsoft.com/office/officeart/2008/layout/LinedList"/>
    <dgm:cxn modelId="{FDFC3B79-F115-984D-BAD6-73521182E3C0}" type="presParOf" srcId="{FA98F4D0-3A13-1647-97EF-696F132125F6}" destId="{7EBE8200-18CD-6E43-9F02-57AEA6AAB6ED}" srcOrd="5" destOrd="0" presId="urn:microsoft.com/office/officeart/2008/layout/LinedList"/>
    <dgm:cxn modelId="{232CE1CC-B01F-4941-9D77-1D4FE3BF4023}" type="presParOf" srcId="{FA98F4D0-3A13-1647-97EF-696F132125F6}" destId="{0DCE6EA6-7987-F84B-9F33-7DC1D9CA4C32}" srcOrd="6" destOrd="0" presId="urn:microsoft.com/office/officeart/2008/layout/LinedList"/>
    <dgm:cxn modelId="{5CDCBA9B-92F8-C64B-88F7-6D4E032003D3}" type="presParOf" srcId="{FA98F4D0-3A13-1647-97EF-696F132125F6}" destId="{42883EBB-0D28-694B-93A0-A64EAEDD24B0}" srcOrd="7" destOrd="0" presId="urn:microsoft.com/office/officeart/2008/layout/LinedList"/>
    <dgm:cxn modelId="{9D596407-05F3-8E41-869A-9042A894E9FD}" type="presParOf" srcId="{42883EBB-0D28-694B-93A0-A64EAEDD24B0}" destId="{62EF5C5C-73D2-804F-A7EE-CEF1797EDC6A}" srcOrd="0" destOrd="0" presId="urn:microsoft.com/office/officeart/2008/layout/LinedList"/>
    <dgm:cxn modelId="{E5E9F0EB-94EC-5B4A-A522-D8C46F496E8B}" type="presParOf" srcId="{42883EBB-0D28-694B-93A0-A64EAEDD24B0}" destId="{84E21C54-541F-8B4C-9270-E3C3CCFECB21}" srcOrd="1" destOrd="0" presId="urn:microsoft.com/office/officeart/2008/layout/LinedList"/>
    <dgm:cxn modelId="{CB808C12-FF56-324B-8973-7AF4FE974282}" type="presParOf" srcId="{42883EBB-0D28-694B-93A0-A64EAEDD24B0}" destId="{A418B549-CA1E-024B-A2B9-4F168EC4D8DD}" srcOrd="2" destOrd="0" presId="urn:microsoft.com/office/officeart/2008/layout/LinedList"/>
    <dgm:cxn modelId="{CA90E3A6-6D16-A344-BC1E-C029273AB5F4}" type="presParOf" srcId="{FA98F4D0-3A13-1647-97EF-696F132125F6}" destId="{93998522-D6A9-DE4E-AEB3-CDF3F17F98D6}" srcOrd="8" destOrd="0" presId="urn:microsoft.com/office/officeart/2008/layout/LinedList"/>
    <dgm:cxn modelId="{3D9D459C-5CB5-C945-951D-CD523B29F2EC}" type="presParOf" srcId="{FA98F4D0-3A13-1647-97EF-696F132125F6}" destId="{E216E6C3-FDD3-1D47-B0D3-E938A8D83D7C}" srcOrd="9" destOrd="0" presId="urn:microsoft.com/office/officeart/2008/layout/LinedList"/>
    <dgm:cxn modelId="{9BAD3C1E-EAC3-5D4E-9472-04732561F5FD}" type="presParOf" srcId="{FA98F4D0-3A13-1647-97EF-696F132125F6}" destId="{D54B38CF-E66E-304C-8717-A9332F146CF2}" srcOrd="10" destOrd="0" presId="urn:microsoft.com/office/officeart/2008/layout/LinedList"/>
    <dgm:cxn modelId="{2AAAF0EF-8391-4E4A-B70B-CA28B318F74F}" type="presParOf" srcId="{D54B38CF-E66E-304C-8717-A9332F146CF2}" destId="{CA485694-BE74-D44C-A067-39C18B335627}" srcOrd="0" destOrd="0" presId="urn:microsoft.com/office/officeart/2008/layout/LinedList"/>
    <dgm:cxn modelId="{5553ADC6-82E2-2345-A70E-1BC8E4ED88C1}" type="presParOf" srcId="{D54B38CF-E66E-304C-8717-A9332F146CF2}" destId="{CDCC40F1-F6BC-794E-9553-A8DC5B462E36}" srcOrd="1" destOrd="0" presId="urn:microsoft.com/office/officeart/2008/layout/LinedList"/>
    <dgm:cxn modelId="{857B3BD9-C1C6-614A-9297-F6496693DD27}" type="presParOf" srcId="{D54B38CF-E66E-304C-8717-A9332F146CF2}" destId="{B770ED6C-05DB-4041-860F-D817FBFF5DC9}" srcOrd="2" destOrd="0" presId="urn:microsoft.com/office/officeart/2008/layout/LinedList"/>
    <dgm:cxn modelId="{68437675-0897-EF40-94F2-BE2CD210BDB6}" type="presParOf" srcId="{FA98F4D0-3A13-1647-97EF-696F132125F6}" destId="{A208B1F1-CBE7-BA47-90AE-267A59B07878}" srcOrd="11" destOrd="0" presId="urn:microsoft.com/office/officeart/2008/layout/LinedList"/>
    <dgm:cxn modelId="{CB0238A0-1B62-1D41-A968-5BD503AECCE9}" type="presParOf" srcId="{FA98F4D0-3A13-1647-97EF-696F132125F6}" destId="{D12044B9-B641-9E45-85FC-0F86C08F5208}" srcOrd="12" destOrd="0" presId="urn:microsoft.com/office/officeart/2008/layout/Lin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4C3BB6-509E-0C4F-B4C0-176C7AB995B4}"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507F9DB3-1280-7345-BD72-13E736D1ED0C}">
      <dgm:prSet phldrT="[Testo]" phldr="1"/>
      <dgm:spPr/>
      <dgm:t>
        <a:bodyPr/>
        <a:lstStyle/>
        <a:p>
          <a:endParaRPr lang="it-IT" dirty="0"/>
        </a:p>
      </dgm:t>
    </dgm:pt>
    <dgm:pt modelId="{06FEE347-409D-6F42-BA17-617B7BA74833}" type="parTrans" cxnId="{33F39B93-5A22-9244-9D29-25D03BD09257}">
      <dgm:prSet/>
      <dgm:spPr/>
      <dgm:t>
        <a:bodyPr/>
        <a:lstStyle/>
        <a:p>
          <a:endParaRPr lang="it-IT"/>
        </a:p>
      </dgm:t>
    </dgm:pt>
    <dgm:pt modelId="{DE96680B-7371-A54F-9283-F1BFA662C784}" type="sibTrans" cxnId="{33F39B93-5A22-9244-9D29-25D03BD09257}">
      <dgm:prSet/>
      <dgm:spPr/>
      <dgm:t>
        <a:bodyPr/>
        <a:lstStyle/>
        <a:p>
          <a:endParaRPr lang="it-IT"/>
        </a:p>
      </dgm:t>
    </dgm:pt>
    <dgm:pt modelId="{6A4C004D-F375-ED4F-92DF-CEDD6945C7F1}">
      <dgm:prSet phldrT="[Testo]"/>
      <dgm:spPr/>
      <dgm:t>
        <a:bodyPr/>
        <a:lstStyle/>
        <a:p>
          <a:r>
            <a:rPr lang="el-GR" dirty="0" smtClean="0"/>
            <a:t>Ενώ η ψυχοπαθολογική συμπεριφορά είναι κυρίως ακούσια</a:t>
          </a:r>
          <a:r>
            <a:rPr lang="en-GB" dirty="0" smtClean="0"/>
            <a:t>, </a:t>
          </a:r>
          <a:r>
            <a:rPr lang="el-GR" dirty="0" smtClean="0"/>
            <a:t>αυτό που καθορίζει τον εκφοβισμό είναι η πρόθεση</a:t>
          </a:r>
          <a:r>
            <a:rPr lang="en-GB" dirty="0" smtClean="0"/>
            <a:t>. </a:t>
          </a:r>
          <a:r>
            <a:rPr lang="el-GR" dirty="0" smtClean="0"/>
            <a:t>Αυτό σημαίνει ότι ο «</a:t>
          </a:r>
          <a:r>
            <a:rPr lang="el-GR" dirty="0" err="1" smtClean="0"/>
            <a:t>εκφοβιστής</a:t>
          </a:r>
          <a:r>
            <a:rPr lang="el-GR" dirty="0" smtClean="0"/>
            <a:t>» μπορεί να επιλέξει πώς να συμπεριφερθεί</a:t>
          </a:r>
          <a:r>
            <a:rPr lang="en-GB" dirty="0" smtClean="0"/>
            <a:t>, </a:t>
          </a:r>
          <a:r>
            <a:rPr lang="el-GR" dirty="0" smtClean="0"/>
            <a:t>αντίθετα από το άτομο που πάσχει από ψυχοπαθολογικά αίτια, που γίνεται επιθετικό και του οποίου η συμπεριφορά «καθορίζεται» γενικά από ψυχολογικές και φυσιολογικές διαδικασίες που δύσκολα ελέγχονται.</a:t>
          </a:r>
          <a:endParaRPr lang="it-IT" dirty="0"/>
        </a:p>
      </dgm:t>
    </dgm:pt>
    <dgm:pt modelId="{64F4571E-C4AA-2C49-8BF3-EB0C815DF66C}" type="parTrans" cxnId="{048DCE17-2D86-2748-B56B-EEE24372A6FD}">
      <dgm:prSet/>
      <dgm:spPr/>
      <dgm:t>
        <a:bodyPr/>
        <a:lstStyle/>
        <a:p>
          <a:endParaRPr lang="it-IT"/>
        </a:p>
      </dgm:t>
    </dgm:pt>
    <dgm:pt modelId="{12DB03EF-DFA8-834A-9692-4BA0CC34AD4F}" type="sibTrans" cxnId="{048DCE17-2D86-2748-B56B-EEE24372A6FD}">
      <dgm:prSet/>
      <dgm:spPr/>
      <dgm:t>
        <a:bodyPr/>
        <a:lstStyle/>
        <a:p>
          <a:endParaRPr lang="it-IT"/>
        </a:p>
      </dgm:t>
    </dgm:pt>
    <dgm:pt modelId="{892866C1-FA0E-1E43-B1C2-5E103661BD9F}">
      <dgm:prSet phldrT="[Testo]"/>
      <dgm:spPr/>
      <dgm:t>
        <a:bodyPr/>
        <a:lstStyle/>
        <a:p>
          <a:r>
            <a:rPr lang="el-GR" dirty="0" smtClean="0"/>
            <a:t>Ενώ το υποκείμενο που πάσχει από ψυχοπαθολογία γενικά δείχνει </a:t>
          </a:r>
          <a:r>
            <a:rPr lang="en-GB" dirty="0" smtClean="0"/>
            <a:t> </a:t>
          </a:r>
          <a:r>
            <a:rPr lang="el-GR" dirty="0" smtClean="0"/>
            <a:t>έλλειψη στις διαδικασίες </a:t>
          </a:r>
          <a:r>
            <a:rPr lang="el-GR" dirty="0" err="1" smtClean="0"/>
            <a:t>ενσυναίσθησης</a:t>
          </a:r>
          <a:r>
            <a:rPr lang="en-GB" dirty="0" smtClean="0"/>
            <a:t>, </a:t>
          </a:r>
          <a:r>
            <a:rPr lang="el-GR" dirty="0" smtClean="0"/>
            <a:t>ο «</a:t>
          </a:r>
          <a:r>
            <a:rPr lang="el-GR" dirty="0" err="1" smtClean="0"/>
            <a:t>εκφοβιστής</a:t>
          </a:r>
          <a:r>
            <a:rPr lang="el-GR" dirty="0" smtClean="0"/>
            <a:t>» δεν χρησιμοποιεί</a:t>
          </a:r>
          <a:r>
            <a:rPr lang="el-GR" b="0" i="0" dirty="0" smtClean="0"/>
            <a:t> εσκεμμένα συναισθηματική νοημοσύνη </a:t>
          </a:r>
          <a:r>
            <a:rPr lang="en-GB" dirty="0" smtClean="0"/>
            <a:t>(</a:t>
          </a:r>
          <a:r>
            <a:rPr lang="en-GB" dirty="0" err="1" smtClean="0"/>
            <a:t>Goleman</a:t>
          </a:r>
          <a:r>
            <a:rPr lang="en-GB" dirty="0" smtClean="0"/>
            <a:t>, 1995) </a:t>
          </a:r>
          <a:r>
            <a:rPr lang="el-GR" dirty="0" smtClean="0"/>
            <a:t>επειδή </a:t>
          </a:r>
          <a:r>
            <a:rPr lang="el-GR" b="0" i="0" dirty="0" smtClean="0"/>
            <a:t>που χρειάζεται για να χειριστεί καταστάσεις για να κερδίσει το μέγιστο προσωπικό όφελος.</a:t>
          </a:r>
          <a:endParaRPr lang="it-IT" dirty="0"/>
        </a:p>
      </dgm:t>
    </dgm:pt>
    <dgm:pt modelId="{C25215B9-0BFF-6246-A41D-61AEA669BBCD}" type="parTrans" cxnId="{912DAA95-B2AC-F546-8676-63273D87DB5C}">
      <dgm:prSet/>
      <dgm:spPr/>
      <dgm:t>
        <a:bodyPr/>
        <a:lstStyle/>
        <a:p>
          <a:endParaRPr lang="it-IT"/>
        </a:p>
      </dgm:t>
    </dgm:pt>
    <dgm:pt modelId="{266F5173-53E4-4D48-A971-671C91E6F628}" type="sibTrans" cxnId="{912DAA95-B2AC-F546-8676-63273D87DB5C}">
      <dgm:prSet/>
      <dgm:spPr/>
      <dgm:t>
        <a:bodyPr/>
        <a:lstStyle/>
        <a:p>
          <a:endParaRPr lang="it-IT"/>
        </a:p>
      </dgm:t>
    </dgm:pt>
    <dgm:pt modelId="{36144D6D-A4F2-2E41-AC1D-BB38C177FEF6}">
      <dgm:prSet phldrT="[Testo]"/>
      <dgm:spPr/>
      <dgm:t>
        <a:bodyPr/>
        <a:lstStyle/>
        <a:p>
          <a:r>
            <a:rPr lang="el-GR" dirty="0" smtClean="0"/>
            <a:t>Ενώ ο «</a:t>
          </a:r>
          <a:r>
            <a:rPr lang="el-GR" dirty="0" err="1" smtClean="0"/>
            <a:t>εκφοβιστής</a:t>
          </a:r>
          <a:r>
            <a:rPr lang="el-GR" dirty="0" smtClean="0"/>
            <a:t>» </a:t>
          </a:r>
          <a:r>
            <a:rPr lang="en-GB" dirty="0" smtClean="0"/>
            <a:t> </a:t>
          </a:r>
          <a:r>
            <a:rPr lang="el-GR" dirty="0" smtClean="0"/>
            <a:t>αγνοεί τη δυστυχία των θυμάτων του</a:t>
          </a:r>
          <a:r>
            <a:rPr lang="en-GB" dirty="0" smtClean="0"/>
            <a:t>, </a:t>
          </a:r>
          <a:r>
            <a:rPr lang="el-GR" dirty="0" smtClean="0"/>
            <a:t>το υποκείμενο που πάσχει από ψυχοπαθολογία δεν έχει συνείδηση των γεγονότων</a:t>
          </a:r>
          <a:endParaRPr lang="it-IT" dirty="0"/>
        </a:p>
      </dgm:t>
    </dgm:pt>
    <dgm:pt modelId="{49655982-10C4-E24A-95A4-9A95BBF9FE62}" type="parTrans" cxnId="{FFBE8561-F1A8-FE45-B21E-EA5DDD98056B}">
      <dgm:prSet/>
      <dgm:spPr/>
      <dgm:t>
        <a:bodyPr/>
        <a:lstStyle/>
        <a:p>
          <a:endParaRPr lang="it-IT"/>
        </a:p>
      </dgm:t>
    </dgm:pt>
    <dgm:pt modelId="{1E0F785F-25D7-754E-943F-22996F84DE73}" type="sibTrans" cxnId="{FFBE8561-F1A8-FE45-B21E-EA5DDD98056B}">
      <dgm:prSet/>
      <dgm:spPr/>
      <dgm:t>
        <a:bodyPr/>
        <a:lstStyle/>
        <a:p>
          <a:endParaRPr lang="it-IT"/>
        </a:p>
      </dgm:t>
    </dgm:pt>
    <dgm:pt modelId="{00828913-36E1-B549-B937-D993996627C2}">
      <dgm:prSet phldrT="[Testo]"/>
      <dgm:spPr/>
      <dgm:t>
        <a:bodyPr/>
        <a:lstStyle/>
        <a:p>
          <a:r>
            <a:rPr lang="el-GR" dirty="0" smtClean="0"/>
            <a:t>Ενώ ο «</a:t>
          </a:r>
          <a:r>
            <a:rPr lang="el-GR" dirty="0" err="1" smtClean="0"/>
            <a:t>εκφοβιστής</a:t>
          </a:r>
          <a:r>
            <a:rPr lang="el-GR" dirty="0" smtClean="0"/>
            <a:t>» έχει </a:t>
          </a:r>
          <a:r>
            <a:rPr lang="el-GR" dirty="0" err="1" smtClean="0"/>
            <a:t>έχει</a:t>
          </a:r>
          <a:r>
            <a:rPr lang="el-GR" dirty="0" smtClean="0"/>
            <a:t> μια αποδεκτή ποιότητα ζωής, </a:t>
          </a:r>
          <a:r>
            <a:rPr lang="en-GB" dirty="0" smtClean="0"/>
            <a:t>(</a:t>
          </a:r>
          <a:r>
            <a:rPr lang="el-GR" dirty="0" smtClean="0"/>
            <a:t>σπουδάζει</a:t>
          </a:r>
          <a:r>
            <a:rPr lang="en-GB" dirty="0" smtClean="0"/>
            <a:t>, </a:t>
          </a:r>
          <a:r>
            <a:rPr lang="el-GR" dirty="0" smtClean="0"/>
            <a:t>κάποιες φορές με καλές επιδόσεις</a:t>
          </a:r>
          <a:r>
            <a:rPr lang="en-GB" dirty="0" smtClean="0"/>
            <a:t>, </a:t>
          </a:r>
          <a:r>
            <a:rPr lang="el-GR" dirty="0" smtClean="0"/>
            <a:t>κάνει αθλήματα</a:t>
          </a:r>
          <a:r>
            <a:rPr lang="en-GB" dirty="0" smtClean="0"/>
            <a:t>, </a:t>
          </a:r>
          <a:r>
            <a:rPr lang="el-GR" dirty="0" smtClean="0"/>
            <a:t>βγαίνει με φίλους</a:t>
          </a:r>
          <a:r>
            <a:rPr lang="en-GB" dirty="0" smtClean="0"/>
            <a:t>, </a:t>
          </a:r>
          <a:r>
            <a:rPr lang="el-GR" dirty="0" smtClean="0"/>
            <a:t>έχει ερωτικούς συντρόφους</a:t>
          </a:r>
          <a:r>
            <a:rPr lang="en-GB" dirty="0" smtClean="0"/>
            <a:t>, </a:t>
          </a:r>
          <a:r>
            <a:rPr lang="el-GR" dirty="0" smtClean="0"/>
            <a:t>κλπ</a:t>
          </a:r>
          <a:r>
            <a:rPr lang="en-GB" dirty="0" smtClean="0"/>
            <a:t>) </a:t>
          </a:r>
          <a:r>
            <a:rPr lang="el-GR" dirty="0" smtClean="0"/>
            <a:t>το υποκείμενο που πάσχει από ψυχοπαθολογία γενικά </a:t>
          </a:r>
          <a:r>
            <a:rPr lang="en-GB" dirty="0" smtClean="0"/>
            <a:t> </a:t>
          </a:r>
          <a:r>
            <a:rPr lang="el-GR" dirty="0" smtClean="0"/>
            <a:t>συναντά σημαντικά κλινικά προβλήματα στην κοινωνική και μαθησιακή λειτουργία</a:t>
          </a:r>
          <a:endParaRPr lang="it-IT" dirty="0"/>
        </a:p>
      </dgm:t>
    </dgm:pt>
    <dgm:pt modelId="{1379CE61-3710-9B4B-BDA8-286207C1760F}" type="parTrans" cxnId="{E0323F96-CD3C-3446-A44B-225CD0CCB6B6}">
      <dgm:prSet/>
      <dgm:spPr/>
      <dgm:t>
        <a:bodyPr/>
        <a:lstStyle/>
        <a:p>
          <a:endParaRPr lang="it-IT"/>
        </a:p>
      </dgm:t>
    </dgm:pt>
    <dgm:pt modelId="{11E16A08-78BC-1C4C-90F6-23166B60BFC3}" type="sibTrans" cxnId="{E0323F96-CD3C-3446-A44B-225CD0CCB6B6}">
      <dgm:prSet/>
      <dgm:spPr/>
      <dgm:t>
        <a:bodyPr/>
        <a:lstStyle/>
        <a:p>
          <a:endParaRPr lang="it-IT"/>
        </a:p>
      </dgm:t>
    </dgm:pt>
    <dgm:pt modelId="{74C3D9D1-C1A4-7244-8D74-E7FC68140F8E}">
      <dgm:prSet phldrT="[Testo]"/>
      <dgm:spPr/>
      <dgm:t>
        <a:bodyPr/>
        <a:lstStyle/>
        <a:p>
          <a:r>
            <a:rPr lang="el-GR" dirty="0" smtClean="0"/>
            <a:t>Ενώ ο «</a:t>
          </a:r>
          <a:r>
            <a:rPr lang="el-GR" dirty="0" err="1" smtClean="0"/>
            <a:t>εκφοβιστής</a:t>
          </a:r>
          <a:r>
            <a:rPr lang="el-GR" dirty="0" smtClean="0"/>
            <a:t>» μπορεί να τροποποιήσει σε σύντομο χρονικό διάστημα, τον </a:t>
          </a:r>
          <a:r>
            <a:rPr lang="el-GR" dirty="0" err="1" smtClean="0"/>
            <a:t>κοιωνικό</a:t>
          </a:r>
          <a:r>
            <a:rPr lang="el-GR" dirty="0" smtClean="0"/>
            <a:t> του ρόλο μέσα στην τάξη, ακόμη και χωρίς την διαμεσολάβηση ενός ειδικού</a:t>
          </a:r>
          <a:r>
            <a:rPr lang="en-GB" dirty="0" smtClean="0"/>
            <a:t>, </a:t>
          </a:r>
          <a:r>
            <a:rPr lang="el-GR" dirty="0" smtClean="0"/>
            <a:t>το υποκείμενο που πάσχει από ψυχοπαθολογία, ακόμη και όταν υποστηρίζεται κλινικά (ψυχοθεραπεία και ψυχοφάρμακα</a:t>
          </a:r>
          <a:r>
            <a:rPr lang="en-GB" dirty="0" smtClean="0"/>
            <a:t>), </a:t>
          </a:r>
          <a:r>
            <a:rPr lang="el-GR" dirty="0" smtClean="0"/>
            <a:t>μπορεί σπάνια να αλλάξει την συμπεριφορά του σε σύντομο χρονικό διάστημα.</a:t>
          </a:r>
          <a:endParaRPr lang="it-IT" dirty="0"/>
        </a:p>
      </dgm:t>
    </dgm:pt>
    <dgm:pt modelId="{EC47E9A7-78D4-274D-8498-E05F01802C2F}" type="parTrans" cxnId="{1803C917-A22E-5442-8F0E-FC9E853DCD93}">
      <dgm:prSet/>
      <dgm:spPr/>
      <dgm:t>
        <a:bodyPr/>
        <a:lstStyle/>
        <a:p>
          <a:endParaRPr lang="it-IT"/>
        </a:p>
      </dgm:t>
    </dgm:pt>
    <dgm:pt modelId="{CA4BBBD6-4740-ED42-8D70-57B512C5200A}" type="sibTrans" cxnId="{1803C917-A22E-5442-8F0E-FC9E853DCD93}">
      <dgm:prSet/>
      <dgm:spPr/>
      <dgm:t>
        <a:bodyPr/>
        <a:lstStyle/>
        <a:p>
          <a:endParaRPr lang="it-IT"/>
        </a:p>
      </dgm:t>
    </dgm:pt>
    <dgm:pt modelId="{349A85B9-12DA-804F-A57B-998822E191B9}">
      <dgm:prSet phldrT="[Testo]"/>
      <dgm:spPr/>
      <dgm:t>
        <a:bodyPr/>
        <a:lstStyle/>
        <a:p>
          <a:r>
            <a:rPr lang="el-GR" dirty="0" smtClean="0"/>
            <a:t>Ενώ ο «</a:t>
          </a:r>
          <a:r>
            <a:rPr lang="el-GR" dirty="0" err="1" smtClean="0"/>
            <a:t>εκφοβιστής</a:t>
          </a:r>
          <a:r>
            <a:rPr lang="el-GR" dirty="0" smtClean="0"/>
            <a:t>» μπορεί να υπολογίζει στην υποστήριξη από μέρους ενός ή περισσότερων ακόλουθων </a:t>
          </a:r>
          <a:r>
            <a:rPr lang="en-GB" dirty="0" smtClean="0"/>
            <a:t>(</a:t>
          </a:r>
          <a:r>
            <a:rPr lang="el-GR" dirty="0" smtClean="0"/>
            <a:t>φίλους που συναντάει και εκτός σχολείου</a:t>
          </a:r>
          <a:r>
            <a:rPr lang="en-GB" dirty="0" smtClean="0"/>
            <a:t>) </a:t>
          </a:r>
          <a:r>
            <a:rPr lang="el-GR" dirty="0" smtClean="0"/>
            <a:t>που τον βοηθούν στο να υπεκφεύγει</a:t>
          </a:r>
          <a:r>
            <a:rPr lang="en-GB" dirty="0" smtClean="0"/>
            <a:t>, </a:t>
          </a:r>
          <a:r>
            <a:rPr lang="el-GR" dirty="0" smtClean="0"/>
            <a:t>το υποκείμενο που πάσχει από ψυχοπαθολογία είναι γενικά μοναχικό</a:t>
          </a:r>
          <a:r>
            <a:rPr lang="en-GB" dirty="0" smtClean="0"/>
            <a:t>, </a:t>
          </a:r>
          <a:r>
            <a:rPr lang="el-GR" dirty="0" smtClean="0"/>
            <a:t>κατά καιρούς υποστηρίζεται από έναν εξίσου προβληματικό μαθητή ή τον εκμεταλλεύονται οι παραβρισκόμενοι, εξαιτίας των συμπτωμάτων του</a:t>
          </a:r>
          <a:r>
            <a:rPr lang="en-GB" dirty="0" smtClean="0"/>
            <a:t>, </a:t>
          </a:r>
          <a:r>
            <a:rPr lang="el-GR" dirty="0" smtClean="0"/>
            <a:t>για να διαταράξει μαθητές και εκπαιδευτικούς</a:t>
          </a:r>
          <a:r>
            <a:rPr lang="en-GB" dirty="0" smtClean="0"/>
            <a:t>.</a:t>
          </a:r>
          <a:endParaRPr lang="it-IT" dirty="0"/>
        </a:p>
      </dgm:t>
    </dgm:pt>
    <dgm:pt modelId="{6D7EAD7F-F356-284E-866D-BA26B13F7042}" type="parTrans" cxnId="{D9CE53E9-BC41-2B46-85A3-D25953703A53}">
      <dgm:prSet/>
      <dgm:spPr/>
      <dgm:t>
        <a:bodyPr/>
        <a:lstStyle/>
        <a:p>
          <a:endParaRPr lang="it-IT"/>
        </a:p>
      </dgm:t>
    </dgm:pt>
    <dgm:pt modelId="{BF540314-B798-8141-980C-150EAD13C43D}" type="sibTrans" cxnId="{D9CE53E9-BC41-2B46-85A3-D25953703A53}">
      <dgm:prSet/>
      <dgm:spPr/>
      <dgm:t>
        <a:bodyPr/>
        <a:lstStyle/>
        <a:p>
          <a:endParaRPr lang="it-IT"/>
        </a:p>
      </dgm:t>
    </dgm:pt>
    <dgm:pt modelId="{A7E822D0-9D40-9240-B89E-068123542B14}" type="pres">
      <dgm:prSet presAssocID="{3B4C3BB6-509E-0C4F-B4C0-176C7AB995B4}" presName="vert0" presStyleCnt="0">
        <dgm:presLayoutVars>
          <dgm:dir/>
          <dgm:animOne val="branch"/>
          <dgm:animLvl val="lvl"/>
        </dgm:presLayoutVars>
      </dgm:prSet>
      <dgm:spPr/>
      <dgm:t>
        <a:bodyPr/>
        <a:lstStyle/>
        <a:p>
          <a:endParaRPr lang="it-IT"/>
        </a:p>
      </dgm:t>
    </dgm:pt>
    <dgm:pt modelId="{89728DD5-5680-3E43-9185-A8840D3584C9}" type="pres">
      <dgm:prSet presAssocID="{507F9DB3-1280-7345-BD72-13E736D1ED0C}" presName="thickLine" presStyleLbl="alignNode1" presStyleIdx="0" presStyleCnt="1"/>
      <dgm:spPr/>
    </dgm:pt>
    <dgm:pt modelId="{ACF6BE3A-E36D-CF46-8CE2-8E9D07E5C7F4}" type="pres">
      <dgm:prSet presAssocID="{507F9DB3-1280-7345-BD72-13E736D1ED0C}" presName="horz1" presStyleCnt="0"/>
      <dgm:spPr/>
    </dgm:pt>
    <dgm:pt modelId="{6087C0A8-0E48-7843-A32A-B29086459A3B}" type="pres">
      <dgm:prSet presAssocID="{507F9DB3-1280-7345-BD72-13E736D1ED0C}" presName="tx1" presStyleLbl="revTx" presStyleIdx="0" presStyleCnt="7" custScaleX="10193"/>
      <dgm:spPr/>
      <dgm:t>
        <a:bodyPr/>
        <a:lstStyle/>
        <a:p>
          <a:endParaRPr lang="it-IT"/>
        </a:p>
      </dgm:t>
    </dgm:pt>
    <dgm:pt modelId="{84267C1B-E98C-E54D-A466-1A46DFD5A11E}" type="pres">
      <dgm:prSet presAssocID="{507F9DB3-1280-7345-BD72-13E736D1ED0C}" presName="vert1" presStyleCnt="0"/>
      <dgm:spPr/>
    </dgm:pt>
    <dgm:pt modelId="{01025B61-CE49-D74F-91E5-13BFD5191A04}" type="pres">
      <dgm:prSet presAssocID="{6A4C004D-F375-ED4F-92DF-CEDD6945C7F1}" presName="vertSpace2a" presStyleCnt="0"/>
      <dgm:spPr/>
    </dgm:pt>
    <dgm:pt modelId="{EBFA8828-8B8C-D74D-92F9-BD7BC086A323}" type="pres">
      <dgm:prSet presAssocID="{6A4C004D-F375-ED4F-92DF-CEDD6945C7F1}" presName="horz2" presStyleCnt="0"/>
      <dgm:spPr/>
    </dgm:pt>
    <dgm:pt modelId="{30B7C5C0-7E2D-F643-A104-EF51117EE3D9}" type="pres">
      <dgm:prSet presAssocID="{6A4C004D-F375-ED4F-92DF-CEDD6945C7F1}" presName="horzSpace2" presStyleCnt="0"/>
      <dgm:spPr/>
    </dgm:pt>
    <dgm:pt modelId="{239F91C3-6435-2147-BC1A-6B2EAD249743}" type="pres">
      <dgm:prSet presAssocID="{6A4C004D-F375-ED4F-92DF-CEDD6945C7F1}" presName="tx2" presStyleLbl="revTx" presStyleIdx="1" presStyleCnt="7"/>
      <dgm:spPr/>
      <dgm:t>
        <a:bodyPr/>
        <a:lstStyle/>
        <a:p>
          <a:endParaRPr lang="it-IT"/>
        </a:p>
      </dgm:t>
    </dgm:pt>
    <dgm:pt modelId="{661E39F9-4649-2A4A-AA28-52E7B788F1BB}" type="pres">
      <dgm:prSet presAssocID="{6A4C004D-F375-ED4F-92DF-CEDD6945C7F1}" presName="vert2" presStyleCnt="0"/>
      <dgm:spPr/>
    </dgm:pt>
    <dgm:pt modelId="{7B06F22F-764E-C743-801E-48D16336DE35}" type="pres">
      <dgm:prSet presAssocID="{6A4C004D-F375-ED4F-92DF-CEDD6945C7F1}" presName="thinLine2b" presStyleLbl="callout" presStyleIdx="0" presStyleCnt="6"/>
      <dgm:spPr/>
    </dgm:pt>
    <dgm:pt modelId="{F4FD4FC8-A78A-1049-97AC-A2C7D15D25D2}" type="pres">
      <dgm:prSet presAssocID="{6A4C004D-F375-ED4F-92DF-CEDD6945C7F1}" presName="vertSpace2b" presStyleCnt="0"/>
      <dgm:spPr/>
    </dgm:pt>
    <dgm:pt modelId="{80191C6A-2720-1243-BCED-15D14E7D6FC7}" type="pres">
      <dgm:prSet presAssocID="{892866C1-FA0E-1E43-B1C2-5E103661BD9F}" presName="horz2" presStyleCnt="0"/>
      <dgm:spPr/>
    </dgm:pt>
    <dgm:pt modelId="{BAAC6A0C-8DF5-DB4B-B1F3-B960985191BA}" type="pres">
      <dgm:prSet presAssocID="{892866C1-FA0E-1E43-B1C2-5E103661BD9F}" presName="horzSpace2" presStyleCnt="0"/>
      <dgm:spPr/>
    </dgm:pt>
    <dgm:pt modelId="{03D014BC-ED91-E24F-BBD5-22B0694CAB72}" type="pres">
      <dgm:prSet presAssocID="{892866C1-FA0E-1E43-B1C2-5E103661BD9F}" presName="tx2" presStyleLbl="revTx" presStyleIdx="2" presStyleCnt="7"/>
      <dgm:spPr/>
      <dgm:t>
        <a:bodyPr/>
        <a:lstStyle/>
        <a:p>
          <a:endParaRPr lang="it-IT"/>
        </a:p>
      </dgm:t>
    </dgm:pt>
    <dgm:pt modelId="{C5EF2B0B-180E-E14B-A9D6-656A611EA77E}" type="pres">
      <dgm:prSet presAssocID="{892866C1-FA0E-1E43-B1C2-5E103661BD9F}" presName="vert2" presStyleCnt="0"/>
      <dgm:spPr/>
    </dgm:pt>
    <dgm:pt modelId="{B638BC37-0687-CD4D-B02B-0D4F7AAD31CA}" type="pres">
      <dgm:prSet presAssocID="{892866C1-FA0E-1E43-B1C2-5E103661BD9F}" presName="thinLine2b" presStyleLbl="callout" presStyleIdx="1" presStyleCnt="6"/>
      <dgm:spPr/>
    </dgm:pt>
    <dgm:pt modelId="{A0F857D7-7179-1142-8180-A0B3A18587BA}" type="pres">
      <dgm:prSet presAssocID="{892866C1-FA0E-1E43-B1C2-5E103661BD9F}" presName="vertSpace2b" presStyleCnt="0"/>
      <dgm:spPr/>
    </dgm:pt>
    <dgm:pt modelId="{04FFD496-0989-814D-A7A5-CC1787094A34}" type="pres">
      <dgm:prSet presAssocID="{36144D6D-A4F2-2E41-AC1D-BB38C177FEF6}" presName="horz2" presStyleCnt="0"/>
      <dgm:spPr/>
    </dgm:pt>
    <dgm:pt modelId="{41DA31CD-1488-4B4D-B42C-68A34C2B0CC3}" type="pres">
      <dgm:prSet presAssocID="{36144D6D-A4F2-2E41-AC1D-BB38C177FEF6}" presName="horzSpace2" presStyleCnt="0"/>
      <dgm:spPr/>
    </dgm:pt>
    <dgm:pt modelId="{0A7AF100-38D9-9646-9D4C-4264848DDBA3}" type="pres">
      <dgm:prSet presAssocID="{36144D6D-A4F2-2E41-AC1D-BB38C177FEF6}" presName="tx2" presStyleLbl="revTx" presStyleIdx="3" presStyleCnt="7"/>
      <dgm:spPr/>
      <dgm:t>
        <a:bodyPr/>
        <a:lstStyle/>
        <a:p>
          <a:endParaRPr lang="it-IT"/>
        </a:p>
      </dgm:t>
    </dgm:pt>
    <dgm:pt modelId="{E7658C18-886A-114B-96B4-4F512D0F527C}" type="pres">
      <dgm:prSet presAssocID="{36144D6D-A4F2-2E41-AC1D-BB38C177FEF6}" presName="vert2" presStyleCnt="0"/>
      <dgm:spPr/>
    </dgm:pt>
    <dgm:pt modelId="{FC64B907-CC4F-0447-BAED-28DEB66670F6}" type="pres">
      <dgm:prSet presAssocID="{36144D6D-A4F2-2E41-AC1D-BB38C177FEF6}" presName="thinLine2b" presStyleLbl="callout" presStyleIdx="2" presStyleCnt="6" custLinFactY="-519589" custLinFactNeighborY="-600000"/>
      <dgm:spPr/>
    </dgm:pt>
    <dgm:pt modelId="{A4FA0237-4B5C-754E-B222-CCDDBAC32C6A}" type="pres">
      <dgm:prSet presAssocID="{36144D6D-A4F2-2E41-AC1D-BB38C177FEF6}" presName="vertSpace2b" presStyleCnt="0"/>
      <dgm:spPr/>
    </dgm:pt>
    <dgm:pt modelId="{69B8A421-FD31-2C46-895D-742187A71D6E}" type="pres">
      <dgm:prSet presAssocID="{00828913-36E1-B549-B937-D993996627C2}" presName="horz2" presStyleCnt="0"/>
      <dgm:spPr/>
    </dgm:pt>
    <dgm:pt modelId="{B356F553-5147-0F41-BED5-87847D710836}" type="pres">
      <dgm:prSet presAssocID="{00828913-36E1-B549-B937-D993996627C2}" presName="horzSpace2" presStyleCnt="0"/>
      <dgm:spPr/>
    </dgm:pt>
    <dgm:pt modelId="{A44AE978-50D7-6746-AAB2-AB1C52B5A5FA}" type="pres">
      <dgm:prSet presAssocID="{00828913-36E1-B549-B937-D993996627C2}" presName="tx2" presStyleLbl="revTx" presStyleIdx="4" presStyleCnt="7" custLinFactNeighborY="-49068"/>
      <dgm:spPr/>
      <dgm:t>
        <a:bodyPr/>
        <a:lstStyle/>
        <a:p>
          <a:endParaRPr lang="it-IT"/>
        </a:p>
      </dgm:t>
    </dgm:pt>
    <dgm:pt modelId="{C242CCFD-4A20-6C41-9F45-BB49EE5B0915}" type="pres">
      <dgm:prSet presAssocID="{00828913-36E1-B549-B937-D993996627C2}" presName="vert2" presStyleCnt="0"/>
      <dgm:spPr/>
    </dgm:pt>
    <dgm:pt modelId="{EFF588B1-0325-AF4C-8BF0-9B97F0B93CDE}" type="pres">
      <dgm:prSet presAssocID="{00828913-36E1-B549-B937-D993996627C2}" presName="thinLine2b" presStyleLbl="callout" presStyleIdx="3" presStyleCnt="6" custLinFactY="-600000" custLinFactNeighborY="-650126"/>
      <dgm:spPr/>
    </dgm:pt>
    <dgm:pt modelId="{24F9CE99-A7C5-FA49-80F5-8DABB7C78F4C}" type="pres">
      <dgm:prSet presAssocID="{00828913-36E1-B549-B937-D993996627C2}" presName="vertSpace2b" presStyleCnt="0"/>
      <dgm:spPr/>
    </dgm:pt>
    <dgm:pt modelId="{1C71F5DE-E280-7249-A37F-6F51B6804A65}" type="pres">
      <dgm:prSet presAssocID="{74C3D9D1-C1A4-7244-8D74-E7FC68140F8E}" presName="horz2" presStyleCnt="0"/>
      <dgm:spPr/>
    </dgm:pt>
    <dgm:pt modelId="{318FF164-DCD3-5E47-915F-909C90ECAA59}" type="pres">
      <dgm:prSet presAssocID="{74C3D9D1-C1A4-7244-8D74-E7FC68140F8E}" presName="horzSpace2" presStyleCnt="0"/>
      <dgm:spPr/>
    </dgm:pt>
    <dgm:pt modelId="{AC800854-1D45-3248-9BD9-EE83E8A68EAF}" type="pres">
      <dgm:prSet presAssocID="{74C3D9D1-C1A4-7244-8D74-E7FC68140F8E}" presName="tx2" presStyleLbl="revTx" presStyleIdx="5" presStyleCnt="7" custLinFactNeighborY="-52895"/>
      <dgm:spPr/>
      <dgm:t>
        <a:bodyPr/>
        <a:lstStyle/>
        <a:p>
          <a:endParaRPr lang="it-IT"/>
        </a:p>
      </dgm:t>
    </dgm:pt>
    <dgm:pt modelId="{5A08BF1B-319B-8544-BAE5-E4CCC17AB83E}" type="pres">
      <dgm:prSet presAssocID="{74C3D9D1-C1A4-7244-8D74-E7FC68140F8E}" presName="vert2" presStyleCnt="0"/>
      <dgm:spPr/>
    </dgm:pt>
    <dgm:pt modelId="{3EF2C2F4-7CAB-B54F-BC21-7E3D028FAD0E}" type="pres">
      <dgm:prSet presAssocID="{74C3D9D1-C1A4-7244-8D74-E7FC68140F8E}" presName="thinLine2b" presStyleLbl="callout" presStyleIdx="4" presStyleCnt="6" custLinFactY="-665869" custLinFactNeighborY="-700000"/>
      <dgm:spPr/>
    </dgm:pt>
    <dgm:pt modelId="{6A0D20DF-C14D-4C4E-AC04-8D2224682325}" type="pres">
      <dgm:prSet presAssocID="{74C3D9D1-C1A4-7244-8D74-E7FC68140F8E}" presName="vertSpace2b" presStyleCnt="0"/>
      <dgm:spPr/>
    </dgm:pt>
    <dgm:pt modelId="{8ABF96C7-04B2-6847-B151-8764F3DC2BB3}" type="pres">
      <dgm:prSet presAssocID="{349A85B9-12DA-804F-A57B-998822E191B9}" presName="horz2" presStyleCnt="0"/>
      <dgm:spPr/>
    </dgm:pt>
    <dgm:pt modelId="{D8DBE39D-02D8-D146-9E62-054C088C248C}" type="pres">
      <dgm:prSet presAssocID="{349A85B9-12DA-804F-A57B-998822E191B9}" presName="horzSpace2" presStyleCnt="0"/>
      <dgm:spPr/>
    </dgm:pt>
    <dgm:pt modelId="{B7B08BE5-6A59-5B43-B39F-1EAF95BAB107}" type="pres">
      <dgm:prSet presAssocID="{349A85B9-12DA-804F-A57B-998822E191B9}" presName="tx2" presStyleLbl="revTx" presStyleIdx="6" presStyleCnt="7" custLinFactNeighborY="-64938"/>
      <dgm:spPr/>
      <dgm:t>
        <a:bodyPr/>
        <a:lstStyle/>
        <a:p>
          <a:endParaRPr lang="it-IT"/>
        </a:p>
      </dgm:t>
    </dgm:pt>
    <dgm:pt modelId="{7B6344F7-FEFA-8842-90A0-EBA3C10165DF}" type="pres">
      <dgm:prSet presAssocID="{349A85B9-12DA-804F-A57B-998822E191B9}" presName="vert2" presStyleCnt="0"/>
      <dgm:spPr/>
    </dgm:pt>
    <dgm:pt modelId="{95CD0829-8F55-0247-91CA-FA01F7F8C34D}" type="pres">
      <dgm:prSet presAssocID="{349A85B9-12DA-804F-A57B-998822E191B9}" presName="thinLine2b" presStyleLbl="callout" presStyleIdx="5" presStyleCnt="6" custLinFactY="-600000" custLinFactNeighborY="-638509"/>
      <dgm:spPr/>
    </dgm:pt>
    <dgm:pt modelId="{1CB2544A-54D2-034D-8B6F-D111F3C31837}" type="pres">
      <dgm:prSet presAssocID="{349A85B9-12DA-804F-A57B-998822E191B9}" presName="vertSpace2b" presStyleCnt="0"/>
      <dgm:spPr/>
    </dgm:pt>
  </dgm:ptLst>
  <dgm:cxnLst>
    <dgm:cxn modelId="{1803C917-A22E-5442-8F0E-FC9E853DCD93}" srcId="{507F9DB3-1280-7345-BD72-13E736D1ED0C}" destId="{74C3D9D1-C1A4-7244-8D74-E7FC68140F8E}" srcOrd="4" destOrd="0" parTransId="{EC47E9A7-78D4-274D-8498-E05F01802C2F}" sibTransId="{CA4BBBD6-4740-ED42-8D70-57B512C5200A}"/>
    <dgm:cxn modelId="{FFBE8561-F1A8-FE45-B21E-EA5DDD98056B}" srcId="{507F9DB3-1280-7345-BD72-13E736D1ED0C}" destId="{36144D6D-A4F2-2E41-AC1D-BB38C177FEF6}" srcOrd="2" destOrd="0" parTransId="{49655982-10C4-E24A-95A4-9A95BBF9FE62}" sibTransId="{1E0F785F-25D7-754E-943F-22996F84DE73}"/>
    <dgm:cxn modelId="{43BEADD6-4A13-E541-9749-A75979D4825C}" type="presOf" srcId="{892866C1-FA0E-1E43-B1C2-5E103661BD9F}" destId="{03D014BC-ED91-E24F-BBD5-22B0694CAB72}" srcOrd="0" destOrd="0" presId="urn:microsoft.com/office/officeart/2008/layout/LinedList"/>
    <dgm:cxn modelId="{DB6476C3-A094-E843-B669-4CDD5A2532F7}" type="presOf" srcId="{507F9DB3-1280-7345-BD72-13E736D1ED0C}" destId="{6087C0A8-0E48-7843-A32A-B29086459A3B}" srcOrd="0" destOrd="0" presId="urn:microsoft.com/office/officeart/2008/layout/LinedList"/>
    <dgm:cxn modelId="{912DAA95-B2AC-F546-8676-63273D87DB5C}" srcId="{507F9DB3-1280-7345-BD72-13E736D1ED0C}" destId="{892866C1-FA0E-1E43-B1C2-5E103661BD9F}" srcOrd="1" destOrd="0" parTransId="{C25215B9-0BFF-6246-A41D-61AEA669BBCD}" sibTransId="{266F5173-53E4-4D48-A971-671C91E6F628}"/>
    <dgm:cxn modelId="{2DD0B99F-4DD9-4241-BF5E-7EFBF0DD9B8B}" type="presOf" srcId="{74C3D9D1-C1A4-7244-8D74-E7FC68140F8E}" destId="{AC800854-1D45-3248-9BD9-EE83E8A68EAF}" srcOrd="0" destOrd="0" presId="urn:microsoft.com/office/officeart/2008/layout/LinedList"/>
    <dgm:cxn modelId="{11895649-5199-1F4C-927A-045B5A98A879}" type="presOf" srcId="{349A85B9-12DA-804F-A57B-998822E191B9}" destId="{B7B08BE5-6A59-5B43-B39F-1EAF95BAB107}" srcOrd="0" destOrd="0" presId="urn:microsoft.com/office/officeart/2008/layout/LinedList"/>
    <dgm:cxn modelId="{BD34BA9C-59BC-EA4A-962B-52204BBACFF8}" type="presOf" srcId="{00828913-36E1-B549-B937-D993996627C2}" destId="{A44AE978-50D7-6746-AAB2-AB1C52B5A5FA}" srcOrd="0" destOrd="0" presId="urn:microsoft.com/office/officeart/2008/layout/LinedList"/>
    <dgm:cxn modelId="{C8ADEE0B-9E38-1540-B2E9-B16D94C03B20}" type="presOf" srcId="{6A4C004D-F375-ED4F-92DF-CEDD6945C7F1}" destId="{239F91C3-6435-2147-BC1A-6B2EAD249743}" srcOrd="0" destOrd="0" presId="urn:microsoft.com/office/officeart/2008/layout/LinedList"/>
    <dgm:cxn modelId="{D9CE53E9-BC41-2B46-85A3-D25953703A53}" srcId="{507F9DB3-1280-7345-BD72-13E736D1ED0C}" destId="{349A85B9-12DA-804F-A57B-998822E191B9}" srcOrd="5" destOrd="0" parTransId="{6D7EAD7F-F356-284E-866D-BA26B13F7042}" sibTransId="{BF540314-B798-8141-980C-150EAD13C43D}"/>
    <dgm:cxn modelId="{4F7C882E-EB01-0F46-9ED1-9A339671A704}" type="presOf" srcId="{36144D6D-A4F2-2E41-AC1D-BB38C177FEF6}" destId="{0A7AF100-38D9-9646-9D4C-4264848DDBA3}" srcOrd="0" destOrd="0" presId="urn:microsoft.com/office/officeart/2008/layout/LinedList"/>
    <dgm:cxn modelId="{048DCE17-2D86-2748-B56B-EEE24372A6FD}" srcId="{507F9DB3-1280-7345-BD72-13E736D1ED0C}" destId="{6A4C004D-F375-ED4F-92DF-CEDD6945C7F1}" srcOrd="0" destOrd="0" parTransId="{64F4571E-C4AA-2C49-8BF3-EB0C815DF66C}" sibTransId="{12DB03EF-DFA8-834A-9692-4BA0CC34AD4F}"/>
    <dgm:cxn modelId="{E9308A0C-3170-CA44-A048-BF598FA82138}" type="presOf" srcId="{3B4C3BB6-509E-0C4F-B4C0-176C7AB995B4}" destId="{A7E822D0-9D40-9240-B89E-068123542B14}" srcOrd="0" destOrd="0" presId="urn:microsoft.com/office/officeart/2008/layout/LinedList"/>
    <dgm:cxn modelId="{33F39B93-5A22-9244-9D29-25D03BD09257}" srcId="{3B4C3BB6-509E-0C4F-B4C0-176C7AB995B4}" destId="{507F9DB3-1280-7345-BD72-13E736D1ED0C}" srcOrd="0" destOrd="0" parTransId="{06FEE347-409D-6F42-BA17-617B7BA74833}" sibTransId="{DE96680B-7371-A54F-9283-F1BFA662C784}"/>
    <dgm:cxn modelId="{E0323F96-CD3C-3446-A44B-225CD0CCB6B6}" srcId="{507F9DB3-1280-7345-BD72-13E736D1ED0C}" destId="{00828913-36E1-B549-B937-D993996627C2}" srcOrd="3" destOrd="0" parTransId="{1379CE61-3710-9B4B-BDA8-286207C1760F}" sibTransId="{11E16A08-78BC-1C4C-90F6-23166B60BFC3}"/>
    <dgm:cxn modelId="{CEC401BE-66D6-CD4D-95F1-5848ADD4334D}" type="presParOf" srcId="{A7E822D0-9D40-9240-B89E-068123542B14}" destId="{89728DD5-5680-3E43-9185-A8840D3584C9}" srcOrd="0" destOrd="0" presId="urn:microsoft.com/office/officeart/2008/layout/LinedList"/>
    <dgm:cxn modelId="{3DF247E4-9E43-7D4D-B48D-DADDCCC801F9}" type="presParOf" srcId="{A7E822D0-9D40-9240-B89E-068123542B14}" destId="{ACF6BE3A-E36D-CF46-8CE2-8E9D07E5C7F4}" srcOrd="1" destOrd="0" presId="urn:microsoft.com/office/officeart/2008/layout/LinedList"/>
    <dgm:cxn modelId="{EACEBF4C-1B6B-E648-AE06-01A6450D05F2}" type="presParOf" srcId="{ACF6BE3A-E36D-CF46-8CE2-8E9D07E5C7F4}" destId="{6087C0A8-0E48-7843-A32A-B29086459A3B}" srcOrd="0" destOrd="0" presId="urn:microsoft.com/office/officeart/2008/layout/LinedList"/>
    <dgm:cxn modelId="{9C244F43-CF7C-B947-BCEC-D7850BD94287}" type="presParOf" srcId="{ACF6BE3A-E36D-CF46-8CE2-8E9D07E5C7F4}" destId="{84267C1B-E98C-E54D-A466-1A46DFD5A11E}" srcOrd="1" destOrd="0" presId="urn:microsoft.com/office/officeart/2008/layout/LinedList"/>
    <dgm:cxn modelId="{8AFDF164-0B37-3047-B9FF-74C40CD2DC35}" type="presParOf" srcId="{84267C1B-E98C-E54D-A466-1A46DFD5A11E}" destId="{01025B61-CE49-D74F-91E5-13BFD5191A04}" srcOrd="0" destOrd="0" presId="urn:microsoft.com/office/officeart/2008/layout/LinedList"/>
    <dgm:cxn modelId="{34F27954-B783-0540-A9FD-30E5337B416C}" type="presParOf" srcId="{84267C1B-E98C-E54D-A466-1A46DFD5A11E}" destId="{EBFA8828-8B8C-D74D-92F9-BD7BC086A323}" srcOrd="1" destOrd="0" presId="urn:microsoft.com/office/officeart/2008/layout/LinedList"/>
    <dgm:cxn modelId="{C47EAA83-790B-2C4D-8711-0ABC23C96094}" type="presParOf" srcId="{EBFA8828-8B8C-D74D-92F9-BD7BC086A323}" destId="{30B7C5C0-7E2D-F643-A104-EF51117EE3D9}" srcOrd="0" destOrd="0" presId="urn:microsoft.com/office/officeart/2008/layout/LinedList"/>
    <dgm:cxn modelId="{36443014-8477-0548-8555-58F4605BB5D2}" type="presParOf" srcId="{EBFA8828-8B8C-D74D-92F9-BD7BC086A323}" destId="{239F91C3-6435-2147-BC1A-6B2EAD249743}" srcOrd="1" destOrd="0" presId="urn:microsoft.com/office/officeart/2008/layout/LinedList"/>
    <dgm:cxn modelId="{01453861-5226-4345-A11C-86A6F81D5C8D}" type="presParOf" srcId="{EBFA8828-8B8C-D74D-92F9-BD7BC086A323}" destId="{661E39F9-4649-2A4A-AA28-52E7B788F1BB}" srcOrd="2" destOrd="0" presId="urn:microsoft.com/office/officeart/2008/layout/LinedList"/>
    <dgm:cxn modelId="{9C8D28B8-137C-0247-947A-F2ABDF8AF618}" type="presParOf" srcId="{84267C1B-E98C-E54D-A466-1A46DFD5A11E}" destId="{7B06F22F-764E-C743-801E-48D16336DE35}" srcOrd="2" destOrd="0" presId="urn:microsoft.com/office/officeart/2008/layout/LinedList"/>
    <dgm:cxn modelId="{5942E252-A50A-F246-AC11-04D0B55E61B7}" type="presParOf" srcId="{84267C1B-E98C-E54D-A466-1A46DFD5A11E}" destId="{F4FD4FC8-A78A-1049-97AC-A2C7D15D25D2}" srcOrd="3" destOrd="0" presId="urn:microsoft.com/office/officeart/2008/layout/LinedList"/>
    <dgm:cxn modelId="{4F444AE6-A413-F748-A5B4-F815C7A641EC}" type="presParOf" srcId="{84267C1B-E98C-E54D-A466-1A46DFD5A11E}" destId="{80191C6A-2720-1243-BCED-15D14E7D6FC7}" srcOrd="4" destOrd="0" presId="urn:microsoft.com/office/officeart/2008/layout/LinedList"/>
    <dgm:cxn modelId="{A3DEBE27-199C-FD4B-BB60-E08DE8772408}" type="presParOf" srcId="{80191C6A-2720-1243-BCED-15D14E7D6FC7}" destId="{BAAC6A0C-8DF5-DB4B-B1F3-B960985191BA}" srcOrd="0" destOrd="0" presId="urn:microsoft.com/office/officeart/2008/layout/LinedList"/>
    <dgm:cxn modelId="{10F05020-9A4A-4048-8F32-BEC0889806C5}" type="presParOf" srcId="{80191C6A-2720-1243-BCED-15D14E7D6FC7}" destId="{03D014BC-ED91-E24F-BBD5-22B0694CAB72}" srcOrd="1" destOrd="0" presId="urn:microsoft.com/office/officeart/2008/layout/LinedList"/>
    <dgm:cxn modelId="{0FDD04C9-2246-C549-8829-033C4CBC16A4}" type="presParOf" srcId="{80191C6A-2720-1243-BCED-15D14E7D6FC7}" destId="{C5EF2B0B-180E-E14B-A9D6-656A611EA77E}" srcOrd="2" destOrd="0" presId="urn:microsoft.com/office/officeart/2008/layout/LinedList"/>
    <dgm:cxn modelId="{2F5F06C0-551F-3F4E-8749-3DAEA14393B4}" type="presParOf" srcId="{84267C1B-E98C-E54D-A466-1A46DFD5A11E}" destId="{B638BC37-0687-CD4D-B02B-0D4F7AAD31CA}" srcOrd="5" destOrd="0" presId="urn:microsoft.com/office/officeart/2008/layout/LinedList"/>
    <dgm:cxn modelId="{87262549-2E32-B343-BAA8-F409F401BC9A}" type="presParOf" srcId="{84267C1B-E98C-E54D-A466-1A46DFD5A11E}" destId="{A0F857D7-7179-1142-8180-A0B3A18587BA}" srcOrd="6" destOrd="0" presId="urn:microsoft.com/office/officeart/2008/layout/LinedList"/>
    <dgm:cxn modelId="{993D1EA8-DC7B-FD48-A564-8B734643EC64}" type="presParOf" srcId="{84267C1B-E98C-E54D-A466-1A46DFD5A11E}" destId="{04FFD496-0989-814D-A7A5-CC1787094A34}" srcOrd="7" destOrd="0" presId="urn:microsoft.com/office/officeart/2008/layout/LinedList"/>
    <dgm:cxn modelId="{D0237B1F-CE52-014E-BD6B-B7BB9E373FF3}" type="presParOf" srcId="{04FFD496-0989-814D-A7A5-CC1787094A34}" destId="{41DA31CD-1488-4B4D-B42C-68A34C2B0CC3}" srcOrd="0" destOrd="0" presId="urn:microsoft.com/office/officeart/2008/layout/LinedList"/>
    <dgm:cxn modelId="{B7B4C5C8-B1E1-9D40-A06E-07F9C44E2985}" type="presParOf" srcId="{04FFD496-0989-814D-A7A5-CC1787094A34}" destId="{0A7AF100-38D9-9646-9D4C-4264848DDBA3}" srcOrd="1" destOrd="0" presId="urn:microsoft.com/office/officeart/2008/layout/LinedList"/>
    <dgm:cxn modelId="{6E1EB28C-5ACD-F044-AB31-7DB7D3599342}" type="presParOf" srcId="{04FFD496-0989-814D-A7A5-CC1787094A34}" destId="{E7658C18-886A-114B-96B4-4F512D0F527C}" srcOrd="2" destOrd="0" presId="urn:microsoft.com/office/officeart/2008/layout/LinedList"/>
    <dgm:cxn modelId="{3AEF2493-CDA4-984D-AFF6-358A257E7CE4}" type="presParOf" srcId="{84267C1B-E98C-E54D-A466-1A46DFD5A11E}" destId="{FC64B907-CC4F-0447-BAED-28DEB66670F6}" srcOrd="8" destOrd="0" presId="urn:microsoft.com/office/officeart/2008/layout/LinedList"/>
    <dgm:cxn modelId="{DAF64CAE-D77B-294D-A83A-BC0A610C0EFC}" type="presParOf" srcId="{84267C1B-E98C-E54D-A466-1A46DFD5A11E}" destId="{A4FA0237-4B5C-754E-B222-CCDDBAC32C6A}" srcOrd="9" destOrd="0" presId="urn:microsoft.com/office/officeart/2008/layout/LinedList"/>
    <dgm:cxn modelId="{018F64FB-FD37-7B47-904F-63F53329AC6B}" type="presParOf" srcId="{84267C1B-E98C-E54D-A466-1A46DFD5A11E}" destId="{69B8A421-FD31-2C46-895D-742187A71D6E}" srcOrd="10" destOrd="0" presId="urn:microsoft.com/office/officeart/2008/layout/LinedList"/>
    <dgm:cxn modelId="{2BDB14E6-9F85-7345-9A02-359EB91BA431}" type="presParOf" srcId="{69B8A421-FD31-2C46-895D-742187A71D6E}" destId="{B356F553-5147-0F41-BED5-87847D710836}" srcOrd="0" destOrd="0" presId="urn:microsoft.com/office/officeart/2008/layout/LinedList"/>
    <dgm:cxn modelId="{94A4D41F-49E9-B04D-89E4-B30E9F143474}" type="presParOf" srcId="{69B8A421-FD31-2C46-895D-742187A71D6E}" destId="{A44AE978-50D7-6746-AAB2-AB1C52B5A5FA}" srcOrd="1" destOrd="0" presId="urn:microsoft.com/office/officeart/2008/layout/LinedList"/>
    <dgm:cxn modelId="{CB271C07-A4BD-A741-8AF3-CD49DB2BDFE5}" type="presParOf" srcId="{69B8A421-FD31-2C46-895D-742187A71D6E}" destId="{C242CCFD-4A20-6C41-9F45-BB49EE5B0915}" srcOrd="2" destOrd="0" presId="urn:microsoft.com/office/officeart/2008/layout/LinedList"/>
    <dgm:cxn modelId="{61F5437B-2411-054F-A73B-21655665EB36}" type="presParOf" srcId="{84267C1B-E98C-E54D-A466-1A46DFD5A11E}" destId="{EFF588B1-0325-AF4C-8BF0-9B97F0B93CDE}" srcOrd="11" destOrd="0" presId="urn:microsoft.com/office/officeart/2008/layout/LinedList"/>
    <dgm:cxn modelId="{2408ED6E-3E15-C643-B6DF-C48A84754C35}" type="presParOf" srcId="{84267C1B-E98C-E54D-A466-1A46DFD5A11E}" destId="{24F9CE99-A7C5-FA49-80F5-8DABB7C78F4C}" srcOrd="12" destOrd="0" presId="urn:microsoft.com/office/officeart/2008/layout/LinedList"/>
    <dgm:cxn modelId="{6D3DE25E-9449-4F46-9B8C-E4F9E3CC7762}" type="presParOf" srcId="{84267C1B-E98C-E54D-A466-1A46DFD5A11E}" destId="{1C71F5DE-E280-7249-A37F-6F51B6804A65}" srcOrd="13" destOrd="0" presId="urn:microsoft.com/office/officeart/2008/layout/LinedList"/>
    <dgm:cxn modelId="{5E48AEB7-E52F-3B4B-A5E6-F0B7CF157D59}" type="presParOf" srcId="{1C71F5DE-E280-7249-A37F-6F51B6804A65}" destId="{318FF164-DCD3-5E47-915F-909C90ECAA59}" srcOrd="0" destOrd="0" presId="urn:microsoft.com/office/officeart/2008/layout/LinedList"/>
    <dgm:cxn modelId="{5682358F-C947-3C46-BAD0-2671FB00A98B}" type="presParOf" srcId="{1C71F5DE-E280-7249-A37F-6F51B6804A65}" destId="{AC800854-1D45-3248-9BD9-EE83E8A68EAF}" srcOrd="1" destOrd="0" presId="urn:microsoft.com/office/officeart/2008/layout/LinedList"/>
    <dgm:cxn modelId="{B43AD75E-4211-E641-994B-98FA89FA2AE7}" type="presParOf" srcId="{1C71F5DE-E280-7249-A37F-6F51B6804A65}" destId="{5A08BF1B-319B-8544-BAE5-E4CCC17AB83E}" srcOrd="2" destOrd="0" presId="urn:microsoft.com/office/officeart/2008/layout/LinedList"/>
    <dgm:cxn modelId="{20C1D3D0-3972-6149-9728-5EB3D3D85BFE}" type="presParOf" srcId="{84267C1B-E98C-E54D-A466-1A46DFD5A11E}" destId="{3EF2C2F4-7CAB-B54F-BC21-7E3D028FAD0E}" srcOrd="14" destOrd="0" presId="urn:microsoft.com/office/officeart/2008/layout/LinedList"/>
    <dgm:cxn modelId="{C1F55E29-B457-574A-8EB2-ED8CE1E9E6D5}" type="presParOf" srcId="{84267C1B-E98C-E54D-A466-1A46DFD5A11E}" destId="{6A0D20DF-C14D-4C4E-AC04-8D2224682325}" srcOrd="15" destOrd="0" presId="urn:microsoft.com/office/officeart/2008/layout/LinedList"/>
    <dgm:cxn modelId="{026E9B77-7EC4-5548-8B55-66E0C6BA550A}" type="presParOf" srcId="{84267C1B-E98C-E54D-A466-1A46DFD5A11E}" destId="{8ABF96C7-04B2-6847-B151-8764F3DC2BB3}" srcOrd="16" destOrd="0" presId="urn:microsoft.com/office/officeart/2008/layout/LinedList"/>
    <dgm:cxn modelId="{7A66427C-9AA7-8243-930D-9B08893B697B}" type="presParOf" srcId="{8ABF96C7-04B2-6847-B151-8764F3DC2BB3}" destId="{D8DBE39D-02D8-D146-9E62-054C088C248C}" srcOrd="0" destOrd="0" presId="urn:microsoft.com/office/officeart/2008/layout/LinedList"/>
    <dgm:cxn modelId="{B7B1CBD4-9E5D-6948-9675-DBC21335C321}" type="presParOf" srcId="{8ABF96C7-04B2-6847-B151-8764F3DC2BB3}" destId="{B7B08BE5-6A59-5B43-B39F-1EAF95BAB107}" srcOrd="1" destOrd="0" presId="urn:microsoft.com/office/officeart/2008/layout/LinedList"/>
    <dgm:cxn modelId="{92014814-34A0-CE4A-9CA8-8B036B895B21}" type="presParOf" srcId="{8ABF96C7-04B2-6847-B151-8764F3DC2BB3}" destId="{7B6344F7-FEFA-8842-90A0-EBA3C10165DF}" srcOrd="2" destOrd="0" presId="urn:microsoft.com/office/officeart/2008/layout/LinedList"/>
    <dgm:cxn modelId="{81926DF1-478D-1F4C-A3DD-FEBA7E29D455}" type="presParOf" srcId="{84267C1B-E98C-E54D-A466-1A46DFD5A11E}" destId="{95CD0829-8F55-0247-91CA-FA01F7F8C34D}" srcOrd="17" destOrd="0" presId="urn:microsoft.com/office/officeart/2008/layout/LinedList"/>
    <dgm:cxn modelId="{F216C5FF-9359-5E42-A6D5-2A7D8190AE9C}" type="presParOf" srcId="{84267C1B-E98C-E54D-A466-1A46DFD5A11E}" destId="{1CB2544A-54D2-034D-8B6F-D111F3C31837}" srcOrd="18"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17B189-8961-CA4B-AD36-3E35C1F61A63}" type="doc">
      <dgm:prSet loTypeId="urn:microsoft.com/office/officeart/2005/8/layout/cycle2" loCatId="" qsTypeId="urn:microsoft.com/office/officeart/2005/8/quickstyle/simple4" qsCatId="simple" csTypeId="urn:microsoft.com/office/officeart/2005/8/colors/colorful1#1" csCatId="colorful" phldr="1"/>
      <dgm:spPr/>
      <dgm:t>
        <a:bodyPr/>
        <a:lstStyle/>
        <a:p>
          <a:endParaRPr lang="it-IT"/>
        </a:p>
      </dgm:t>
    </dgm:pt>
    <dgm:pt modelId="{EE6E2802-A1A3-7F4C-8074-7F2D8F6BA1E8}">
      <dgm:prSet phldrT="[Testo]" custT="1"/>
      <dgm:spPr/>
      <dgm:t>
        <a:bodyPr/>
        <a:lstStyle/>
        <a:p>
          <a:r>
            <a:rPr lang="el-GR" sz="1500" b="1" dirty="0" smtClean="0"/>
            <a:t>Αποκάλυψη </a:t>
          </a:r>
          <a:r>
            <a:rPr lang="it-IT" sz="1500" b="1" dirty="0" smtClean="0"/>
            <a:t> </a:t>
          </a:r>
          <a:r>
            <a:rPr lang="el-GR" sz="1500" b="1" dirty="0" smtClean="0"/>
            <a:t>προσωπικών</a:t>
          </a:r>
          <a:r>
            <a:rPr lang="it-IT" sz="1500" b="1" dirty="0" smtClean="0"/>
            <a:t> </a:t>
          </a:r>
          <a:r>
            <a:rPr lang="el-GR" sz="1500" b="1" dirty="0" smtClean="0"/>
            <a:t>πληροφοριών</a:t>
          </a:r>
          <a:r>
            <a:rPr lang="it-IT" sz="1500" b="1" dirty="0" smtClean="0"/>
            <a:t> </a:t>
          </a:r>
          <a:endParaRPr lang="it-IT" sz="1500" dirty="0"/>
        </a:p>
      </dgm:t>
    </dgm:pt>
    <dgm:pt modelId="{1B522865-BC6B-8140-B672-E8F6ED2FEA22}" type="parTrans" cxnId="{1470F282-F3E1-4D4A-BCCE-4D7CDA4FD1B8}">
      <dgm:prSet/>
      <dgm:spPr/>
      <dgm:t>
        <a:bodyPr/>
        <a:lstStyle/>
        <a:p>
          <a:endParaRPr lang="it-IT"/>
        </a:p>
      </dgm:t>
    </dgm:pt>
    <dgm:pt modelId="{64A811EF-43C4-264E-9763-CEF123DEF6A0}" type="sibTrans" cxnId="{1470F282-F3E1-4D4A-BCCE-4D7CDA4FD1B8}">
      <dgm:prSet/>
      <dgm:spPr/>
      <dgm:t>
        <a:bodyPr/>
        <a:lstStyle/>
        <a:p>
          <a:endParaRPr lang="it-IT"/>
        </a:p>
      </dgm:t>
    </dgm:pt>
    <dgm:pt modelId="{2A36028E-2F35-5746-83B5-4B4A2998FF27}">
      <dgm:prSet phldrT="[Testo]" custT="1"/>
      <dgm:spPr/>
      <dgm:t>
        <a:bodyPr/>
        <a:lstStyle/>
        <a:p>
          <a:r>
            <a:rPr lang="el-GR" sz="1500" b="1" dirty="0" smtClean="0"/>
            <a:t>Επικίνδυνη Σεξουαλική</a:t>
          </a:r>
          <a:r>
            <a:rPr lang="it-IT" sz="1500" b="1" dirty="0" smtClean="0"/>
            <a:t> </a:t>
          </a:r>
          <a:r>
            <a:rPr lang="el-GR" sz="1500" b="1" dirty="0" smtClean="0"/>
            <a:t>Συμπεριφορά</a:t>
          </a:r>
          <a:endParaRPr lang="it-IT" sz="1500" dirty="0"/>
        </a:p>
      </dgm:t>
    </dgm:pt>
    <dgm:pt modelId="{23C2EC6A-ED46-3647-9E61-1B0395C7AC74}" type="parTrans" cxnId="{266B90B6-37DE-BA4E-B6D8-29E984D55F6C}">
      <dgm:prSet/>
      <dgm:spPr/>
      <dgm:t>
        <a:bodyPr/>
        <a:lstStyle/>
        <a:p>
          <a:endParaRPr lang="it-IT"/>
        </a:p>
      </dgm:t>
    </dgm:pt>
    <dgm:pt modelId="{E8BE044A-BF89-2E49-9067-95CC04C09338}" type="sibTrans" cxnId="{266B90B6-37DE-BA4E-B6D8-29E984D55F6C}">
      <dgm:prSet/>
      <dgm:spPr/>
      <dgm:t>
        <a:bodyPr/>
        <a:lstStyle/>
        <a:p>
          <a:endParaRPr lang="it-IT"/>
        </a:p>
      </dgm:t>
    </dgm:pt>
    <dgm:pt modelId="{6904C37C-98B7-B942-BCB8-E135642C4C28}">
      <dgm:prSet phldrT="[Testo]"/>
      <dgm:spPr/>
      <dgm:t>
        <a:bodyPr/>
        <a:lstStyle/>
        <a:p>
          <a:r>
            <a:rPr lang="el-GR" b="1" dirty="0" smtClean="0"/>
            <a:t>Διαδικασία </a:t>
          </a:r>
          <a:r>
            <a:rPr lang="el-GR" b="1" dirty="0" err="1" smtClean="0"/>
            <a:t>Αποπλάνισης</a:t>
          </a:r>
          <a:endParaRPr lang="it-IT" dirty="0"/>
        </a:p>
      </dgm:t>
    </dgm:pt>
    <dgm:pt modelId="{5B32CC3B-2CA8-5344-847F-82D5DACACFEE}" type="parTrans" cxnId="{8D14320B-6E68-294B-9623-0E4382CCFD45}">
      <dgm:prSet/>
      <dgm:spPr/>
      <dgm:t>
        <a:bodyPr/>
        <a:lstStyle/>
        <a:p>
          <a:endParaRPr lang="it-IT"/>
        </a:p>
      </dgm:t>
    </dgm:pt>
    <dgm:pt modelId="{9840C401-FF8D-EA43-8F6C-BDF2D1042BFA}" type="sibTrans" cxnId="{8D14320B-6E68-294B-9623-0E4382CCFD45}">
      <dgm:prSet/>
      <dgm:spPr/>
      <dgm:t>
        <a:bodyPr/>
        <a:lstStyle/>
        <a:p>
          <a:endParaRPr lang="it-IT"/>
        </a:p>
      </dgm:t>
    </dgm:pt>
    <dgm:pt modelId="{7FB23335-349B-5147-90B2-865E590DD912}">
      <dgm:prSet phldrT="[Testo]" custT="1"/>
      <dgm:spPr/>
      <dgm:t>
        <a:bodyPr/>
        <a:lstStyle/>
        <a:p>
          <a:r>
            <a:rPr lang="el-GR" sz="1500" b="1" dirty="0" smtClean="0"/>
            <a:t>Κοινότητες </a:t>
          </a:r>
          <a:r>
            <a:rPr lang="en-GB" sz="1500" b="1" dirty="0" smtClean="0"/>
            <a:t> </a:t>
          </a:r>
          <a:r>
            <a:rPr lang="el-GR" sz="1500" b="1" dirty="0" smtClean="0"/>
            <a:t>Αυτοκτονίας </a:t>
          </a:r>
        </a:p>
        <a:p>
          <a:r>
            <a:rPr lang="el-GR" sz="1500" b="1" dirty="0" smtClean="0"/>
            <a:t>και </a:t>
          </a:r>
          <a:r>
            <a:rPr lang="el-GR" sz="1500" b="1" dirty="0" err="1" smtClean="0"/>
            <a:t>Αυτοτραυμα</a:t>
          </a:r>
          <a:r>
            <a:rPr lang="el-GR" sz="1500" b="1" dirty="0" smtClean="0"/>
            <a:t>-</a:t>
          </a:r>
          <a:r>
            <a:rPr lang="el-GR" sz="1500" b="1" dirty="0" err="1" smtClean="0"/>
            <a:t>τισμού</a:t>
          </a:r>
          <a:endParaRPr lang="it-IT" sz="1500" dirty="0"/>
        </a:p>
      </dgm:t>
    </dgm:pt>
    <dgm:pt modelId="{4C9730C3-C13B-A64D-984D-E7F3DED2C842}" type="parTrans" cxnId="{AB94DD09-91F1-6F43-84D9-96AF5853F478}">
      <dgm:prSet/>
      <dgm:spPr/>
      <dgm:t>
        <a:bodyPr/>
        <a:lstStyle/>
        <a:p>
          <a:endParaRPr lang="it-IT"/>
        </a:p>
      </dgm:t>
    </dgm:pt>
    <dgm:pt modelId="{CA4B7E60-223D-0D4A-B83E-D95BEFAA1DD8}" type="sibTrans" cxnId="{AB94DD09-91F1-6F43-84D9-96AF5853F478}">
      <dgm:prSet/>
      <dgm:spPr/>
      <dgm:t>
        <a:bodyPr/>
        <a:lstStyle/>
        <a:p>
          <a:endParaRPr lang="it-IT"/>
        </a:p>
      </dgm:t>
    </dgm:pt>
    <dgm:pt modelId="{C8E2A258-11A3-2A46-93FB-68D1792F812A}">
      <dgm:prSet phldrT="[Testo]" custT="1"/>
      <dgm:spPr/>
      <dgm:t>
        <a:bodyPr/>
        <a:lstStyle/>
        <a:p>
          <a:r>
            <a:rPr lang="el-GR" sz="1500" b="1" dirty="0" smtClean="0"/>
            <a:t>Βίαιο </a:t>
          </a:r>
        </a:p>
        <a:p>
          <a:r>
            <a:rPr lang="el-GR" sz="1500" b="1" dirty="0" err="1" smtClean="0"/>
            <a:t>Βιντεο</a:t>
          </a:r>
          <a:r>
            <a:rPr lang="el-GR" sz="1500" b="1" dirty="0" smtClean="0"/>
            <a:t>-παιχνίδι</a:t>
          </a:r>
          <a:endParaRPr lang="it-IT" sz="1500" dirty="0"/>
        </a:p>
      </dgm:t>
    </dgm:pt>
    <dgm:pt modelId="{79B2E244-A22B-3846-9D00-BC648E8B9867}" type="parTrans" cxnId="{60F3392F-056F-DA4E-A2C9-455D089F3A0B}">
      <dgm:prSet/>
      <dgm:spPr/>
      <dgm:t>
        <a:bodyPr/>
        <a:lstStyle/>
        <a:p>
          <a:endParaRPr lang="it-IT"/>
        </a:p>
      </dgm:t>
    </dgm:pt>
    <dgm:pt modelId="{1886A42D-854D-FE4A-959C-469D26FF2EC2}" type="sibTrans" cxnId="{60F3392F-056F-DA4E-A2C9-455D089F3A0B}">
      <dgm:prSet/>
      <dgm:spPr/>
      <dgm:t>
        <a:bodyPr/>
        <a:lstStyle/>
        <a:p>
          <a:endParaRPr lang="it-IT"/>
        </a:p>
      </dgm:t>
    </dgm:pt>
    <dgm:pt modelId="{C448BB98-6753-C143-8AA0-1BEE697895B7}" type="pres">
      <dgm:prSet presAssocID="{3F17B189-8961-CA4B-AD36-3E35C1F61A63}" presName="cycle" presStyleCnt="0">
        <dgm:presLayoutVars>
          <dgm:dir/>
          <dgm:resizeHandles val="exact"/>
        </dgm:presLayoutVars>
      </dgm:prSet>
      <dgm:spPr/>
      <dgm:t>
        <a:bodyPr/>
        <a:lstStyle/>
        <a:p>
          <a:endParaRPr lang="el-GR"/>
        </a:p>
      </dgm:t>
    </dgm:pt>
    <dgm:pt modelId="{51C0E04A-8883-2D4A-A7E3-E4D5EF601FA0}" type="pres">
      <dgm:prSet presAssocID="{EE6E2802-A1A3-7F4C-8074-7F2D8F6BA1E8}" presName="node" presStyleLbl="node1" presStyleIdx="0" presStyleCnt="5">
        <dgm:presLayoutVars>
          <dgm:bulletEnabled val="1"/>
        </dgm:presLayoutVars>
      </dgm:prSet>
      <dgm:spPr/>
      <dgm:t>
        <a:bodyPr/>
        <a:lstStyle/>
        <a:p>
          <a:endParaRPr lang="it-IT"/>
        </a:p>
      </dgm:t>
    </dgm:pt>
    <dgm:pt modelId="{BB7C3310-6D42-DB45-AED6-E3AC51B6B19F}" type="pres">
      <dgm:prSet presAssocID="{64A811EF-43C4-264E-9763-CEF123DEF6A0}" presName="sibTrans" presStyleLbl="sibTrans2D1" presStyleIdx="0" presStyleCnt="5"/>
      <dgm:spPr/>
      <dgm:t>
        <a:bodyPr/>
        <a:lstStyle/>
        <a:p>
          <a:endParaRPr lang="el-GR"/>
        </a:p>
      </dgm:t>
    </dgm:pt>
    <dgm:pt modelId="{D8D0ACDF-BE6C-8F4A-90A5-84B1764841ED}" type="pres">
      <dgm:prSet presAssocID="{64A811EF-43C4-264E-9763-CEF123DEF6A0}" presName="connectorText" presStyleLbl="sibTrans2D1" presStyleIdx="0" presStyleCnt="5"/>
      <dgm:spPr/>
      <dgm:t>
        <a:bodyPr/>
        <a:lstStyle/>
        <a:p>
          <a:endParaRPr lang="el-GR"/>
        </a:p>
      </dgm:t>
    </dgm:pt>
    <dgm:pt modelId="{31C9E32B-4963-2A46-A954-B268844469DB}" type="pres">
      <dgm:prSet presAssocID="{2A36028E-2F35-5746-83B5-4B4A2998FF27}" presName="node" presStyleLbl="node1" presStyleIdx="1" presStyleCnt="5">
        <dgm:presLayoutVars>
          <dgm:bulletEnabled val="1"/>
        </dgm:presLayoutVars>
      </dgm:prSet>
      <dgm:spPr/>
      <dgm:t>
        <a:bodyPr/>
        <a:lstStyle/>
        <a:p>
          <a:endParaRPr lang="it-IT"/>
        </a:p>
      </dgm:t>
    </dgm:pt>
    <dgm:pt modelId="{6A6C0937-3060-9B43-94B8-DD8E4F72130E}" type="pres">
      <dgm:prSet presAssocID="{E8BE044A-BF89-2E49-9067-95CC04C09338}" presName="sibTrans" presStyleLbl="sibTrans2D1" presStyleIdx="1" presStyleCnt="5"/>
      <dgm:spPr/>
      <dgm:t>
        <a:bodyPr/>
        <a:lstStyle/>
        <a:p>
          <a:endParaRPr lang="el-GR"/>
        </a:p>
      </dgm:t>
    </dgm:pt>
    <dgm:pt modelId="{DC92769C-05C6-E74B-AAE7-26EA901F9812}" type="pres">
      <dgm:prSet presAssocID="{E8BE044A-BF89-2E49-9067-95CC04C09338}" presName="connectorText" presStyleLbl="sibTrans2D1" presStyleIdx="1" presStyleCnt="5"/>
      <dgm:spPr/>
      <dgm:t>
        <a:bodyPr/>
        <a:lstStyle/>
        <a:p>
          <a:endParaRPr lang="el-GR"/>
        </a:p>
      </dgm:t>
    </dgm:pt>
    <dgm:pt modelId="{AF93488A-5435-9C4F-907A-8CDD3378FFD7}" type="pres">
      <dgm:prSet presAssocID="{6904C37C-98B7-B942-BCB8-E135642C4C28}" presName="node" presStyleLbl="node1" presStyleIdx="2" presStyleCnt="5">
        <dgm:presLayoutVars>
          <dgm:bulletEnabled val="1"/>
        </dgm:presLayoutVars>
      </dgm:prSet>
      <dgm:spPr/>
      <dgm:t>
        <a:bodyPr/>
        <a:lstStyle/>
        <a:p>
          <a:endParaRPr lang="it-IT"/>
        </a:p>
      </dgm:t>
    </dgm:pt>
    <dgm:pt modelId="{D28FCF54-D588-BD40-808E-488148250AAC}" type="pres">
      <dgm:prSet presAssocID="{9840C401-FF8D-EA43-8F6C-BDF2D1042BFA}" presName="sibTrans" presStyleLbl="sibTrans2D1" presStyleIdx="2" presStyleCnt="5"/>
      <dgm:spPr/>
      <dgm:t>
        <a:bodyPr/>
        <a:lstStyle/>
        <a:p>
          <a:endParaRPr lang="el-GR"/>
        </a:p>
      </dgm:t>
    </dgm:pt>
    <dgm:pt modelId="{6689CDC8-47B0-1448-AC28-EC7059E4A297}" type="pres">
      <dgm:prSet presAssocID="{9840C401-FF8D-EA43-8F6C-BDF2D1042BFA}" presName="connectorText" presStyleLbl="sibTrans2D1" presStyleIdx="2" presStyleCnt="5"/>
      <dgm:spPr/>
      <dgm:t>
        <a:bodyPr/>
        <a:lstStyle/>
        <a:p>
          <a:endParaRPr lang="el-GR"/>
        </a:p>
      </dgm:t>
    </dgm:pt>
    <dgm:pt modelId="{A8C706B6-4EC8-2942-BC61-EB173D337F88}" type="pres">
      <dgm:prSet presAssocID="{7FB23335-349B-5147-90B2-865E590DD912}" presName="node" presStyleLbl="node1" presStyleIdx="3" presStyleCnt="5">
        <dgm:presLayoutVars>
          <dgm:bulletEnabled val="1"/>
        </dgm:presLayoutVars>
      </dgm:prSet>
      <dgm:spPr/>
      <dgm:t>
        <a:bodyPr/>
        <a:lstStyle/>
        <a:p>
          <a:endParaRPr lang="it-IT"/>
        </a:p>
      </dgm:t>
    </dgm:pt>
    <dgm:pt modelId="{E4523166-1E0B-8B4E-A5BF-AD9679E8012C}" type="pres">
      <dgm:prSet presAssocID="{CA4B7E60-223D-0D4A-B83E-D95BEFAA1DD8}" presName="sibTrans" presStyleLbl="sibTrans2D1" presStyleIdx="3" presStyleCnt="5"/>
      <dgm:spPr/>
      <dgm:t>
        <a:bodyPr/>
        <a:lstStyle/>
        <a:p>
          <a:endParaRPr lang="el-GR"/>
        </a:p>
      </dgm:t>
    </dgm:pt>
    <dgm:pt modelId="{AD4A4F28-413E-DC4A-A1A1-A5EBF2E0D7B6}" type="pres">
      <dgm:prSet presAssocID="{CA4B7E60-223D-0D4A-B83E-D95BEFAA1DD8}" presName="connectorText" presStyleLbl="sibTrans2D1" presStyleIdx="3" presStyleCnt="5"/>
      <dgm:spPr/>
      <dgm:t>
        <a:bodyPr/>
        <a:lstStyle/>
        <a:p>
          <a:endParaRPr lang="el-GR"/>
        </a:p>
      </dgm:t>
    </dgm:pt>
    <dgm:pt modelId="{80B12DE6-337D-E343-9EFB-0A2D6AE8E5DB}" type="pres">
      <dgm:prSet presAssocID="{C8E2A258-11A3-2A46-93FB-68D1792F812A}" presName="node" presStyleLbl="node1" presStyleIdx="4" presStyleCnt="5">
        <dgm:presLayoutVars>
          <dgm:bulletEnabled val="1"/>
        </dgm:presLayoutVars>
      </dgm:prSet>
      <dgm:spPr/>
      <dgm:t>
        <a:bodyPr/>
        <a:lstStyle/>
        <a:p>
          <a:endParaRPr lang="it-IT"/>
        </a:p>
      </dgm:t>
    </dgm:pt>
    <dgm:pt modelId="{F9EBD2DB-16A1-5047-9FE3-2941268F50F0}" type="pres">
      <dgm:prSet presAssocID="{1886A42D-854D-FE4A-959C-469D26FF2EC2}" presName="sibTrans" presStyleLbl="sibTrans2D1" presStyleIdx="4" presStyleCnt="5"/>
      <dgm:spPr/>
      <dgm:t>
        <a:bodyPr/>
        <a:lstStyle/>
        <a:p>
          <a:endParaRPr lang="el-GR"/>
        </a:p>
      </dgm:t>
    </dgm:pt>
    <dgm:pt modelId="{8D12FB10-381C-7746-BEFD-2C73E0A7FF30}" type="pres">
      <dgm:prSet presAssocID="{1886A42D-854D-FE4A-959C-469D26FF2EC2}" presName="connectorText" presStyleLbl="sibTrans2D1" presStyleIdx="4" presStyleCnt="5"/>
      <dgm:spPr/>
      <dgm:t>
        <a:bodyPr/>
        <a:lstStyle/>
        <a:p>
          <a:endParaRPr lang="el-GR"/>
        </a:p>
      </dgm:t>
    </dgm:pt>
  </dgm:ptLst>
  <dgm:cxnLst>
    <dgm:cxn modelId="{08014E3A-6E44-A64A-89E0-185F6C7C33BD}" type="presOf" srcId="{9840C401-FF8D-EA43-8F6C-BDF2D1042BFA}" destId="{6689CDC8-47B0-1448-AC28-EC7059E4A297}" srcOrd="1" destOrd="0" presId="urn:microsoft.com/office/officeart/2005/8/layout/cycle2"/>
    <dgm:cxn modelId="{191C86DA-1577-254E-A750-DD639EFF887F}" type="presOf" srcId="{6904C37C-98B7-B942-BCB8-E135642C4C28}" destId="{AF93488A-5435-9C4F-907A-8CDD3378FFD7}" srcOrd="0" destOrd="0" presId="urn:microsoft.com/office/officeart/2005/8/layout/cycle2"/>
    <dgm:cxn modelId="{720D5011-D99D-F641-B9BB-26ABB743FC4A}" type="presOf" srcId="{64A811EF-43C4-264E-9763-CEF123DEF6A0}" destId="{BB7C3310-6D42-DB45-AED6-E3AC51B6B19F}" srcOrd="0" destOrd="0" presId="urn:microsoft.com/office/officeart/2005/8/layout/cycle2"/>
    <dgm:cxn modelId="{1470F282-F3E1-4D4A-BCCE-4D7CDA4FD1B8}" srcId="{3F17B189-8961-CA4B-AD36-3E35C1F61A63}" destId="{EE6E2802-A1A3-7F4C-8074-7F2D8F6BA1E8}" srcOrd="0" destOrd="0" parTransId="{1B522865-BC6B-8140-B672-E8F6ED2FEA22}" sibTransId="{64A811EF-43C4-264E-9763-CEF123DEF6A0}"/>
    <dgm:cxn modelId="{60F3392F-056F-DA4E-A2C9-455D089F3A0B}" srcId="{3F17B189-8961-CA4B-AD36-3E35C1F61A63}" destId="{C8E2A258-11A3-2A46-93FB-68D1792F812A}" srcOrd="4" destOrd="0" parTransId="{79B2E244-A22B-3846-9D00-BC648E8B9867}" sibTransId="{1886A42D-854D-FE4A-959C-469D26FF2EC2}"/>
    <dgm:cxn modelId="{8D14320B-6E68-294B-9623-0E4382CCFD45}" srcId="{3F17B189-8961-CA4B-AD36-3E35C1F61A63}" destId="{6904C37C-98B7-B942-BCB8-E135642C4C28}" srcOrd="2" destOrd="0" parTransId="{5B32CC3B-2CA8-5344-847F-82D5DACACFEE}" sibTransId="{9840C401-FF8D-EA43-8F6C-BDF2D1042BFA}"/>
    <dgm:cxn modelId="{A9C68270-E1C7-CA4A-AC9B-D190F7ED7225}" type="presOf" srcId="{64A811EF-43C4-264E-9763-CEF123DEF6A0}" destId="{D8D0ACDF-BE6C-8F4A-90A5-84B1764841ED}" srcOrd="1" destOrd="0" presId="urn:microsoft.com/office/officeart/2005/8/layout/cycle2"/>
    <dgm:cxn modelId="{266B90B6-37DE-BA4E-B6D8-29E984D55F6C}" srcId="{3F17B189-8961-CA4B-AD36-3E35C1F61A63}" destId="{2A36028E-2F35-5746-83B5-4B4A2998FF27}" srcOrd="1" destOrd="0" parTransId="{23C2EC6A-ED46-3647-9E61-1B0395C7AC74}" sibTransId="{E8BE044A-BF89-2E49-9067-95CC04C09338}"/>
    <dgm:cxn modelId="{5823CADE-F410-494B-9FBB-2A4F2B2068FB}" type="presOf" srcId="{1886A42D-854D-FE4A-959C-469D26FF2EC2}" destId="{8D12FB10-381C-7746-BEFD-2C73E0A7FF30}" srcOrd="1" destOrd="0" presId="urn:microsoft.com/office/officeart/2005/8/layout/cycle2"/>
    <dgm:cxn modelId="{141C9699-B2A3-E043-B27B-1DC295C8CE14}" type="presOf" srcId="{CA4B7E60-223D-0D4A-B83E-D95BEFAA1DD8}" destId="{AD4A4F28-413E-DC4A-A1A1-A5EBF2E0D7B6}" srcOrd="1" destOrd="0" presId="urn:microsoft.com/office/officeart/2005/8/layout/cycle2"/>
    <dgm:cxn modelId="{5B78493A-63FA-824E-BEAF-8E73CC5CE614}" type="presOf" srcId="{CA4B7E60-223D-0D4A-B83E-D95BEFAA1DD8}" destId="{E4523166-1E0B-8B4E-A5BF-AD9679E8012C}" srcOrd="0" destOrd="0" presId="urn:microsoft.com/office/officeart/2005/8/layout/cycle2"/>
    <dgm:cxn modelId="{BEB0634E-CB05-6647-A2D8-34ED330F56D2}" type="presOf" srcId="{E8BE044A-BF89-2E49-9067-95CC04C09338}" destId="{DC92769C-05C6-E74B-AAE7-26EA901F9812}" srcOrd="1" destOrd="0" presId="urn:microsoft.com/office/officeart/2005/8/layout/cycle2"/>
    <dgm:cxn modelId="{0BF1B2F5-F060-1349-8084-58A01A86FE8A}" type="presOf" srcId="{9840C401-FF8D-EA43-8F6C-BDF2D1042BFA}" destId="{D28FCF54-D588-BD40-808E-488148250AAC}" srcOrd="0" destOrd="0" presId="urn:microsoft.com/office/officeart/2005/8/layout/cycle2"/>
    <dgm:cxn modelId="{A7B71431-A950-584C-956B-B304FF8C57FD}" type="presOf" srcId="{3F17B189-8961-CA4B-AD36-3E35C1F61A63}" destId="{C448BB98-6753-C143-8AA0-1BEE697895B7}" srcOrd="0" destOrd="0" presId="urn:microsoft.com/office/officeart/2005/8/layout/cycle2"/>
    <dgm:cxn modelId="{0D654B76-0FB0-8A46-A6B4-6888A931E3FF}" type="presOf" srcId="{2A36028E-2F35-5746-83B5-4B4A2998FF27}" destId="{31C9E32B-4963-2A46-A954-B268844469DB}" srcOrd="0" destOrd="0" presId="urn:microsoft.com/office/officeart/2005/8/layout/cycle2"/>
    <dgm:cxn modelId="{FC1E506A-3F97-4E46-9AF1-AD8BB59FF624}" type="presOf" srcId="{7FB23335-349B-5147-90B2-865E590DD912}" destId="{A8C706B6-4EC8-2942-BC61-EB173D337F88}" srcOrd="0" destOrd="0" presId="urn:microsoft.com/office/officeart/2005/8/layout/cycle2"/>
    <dgm:cxn modelId="{66D8087E-6A68-E748-A4B5-1A9852E87205}" type="presOf" srcId="{EE6E2802-A1A3-7F4C-8074-7F2D8F6BA1E8}" destId="{51C0E04A-8883-2D4A-A7E3-E4D5EF601FA0}" srcOrd="0" destOrd="0" presId="urn:microsoft.com/office/officeart/2005/8/layout/cycle2"/>
    <dgm:cxn modelId="{5676FAB3-2AE8-9142-82B1-9093D3689347}" type="presOf" srcId="{C8E2A258-11A3-2A46-93FB-68D1792F812A}" destId="{80B12DE6-337D-E343-9EFB-0A2D6AE8E5DB}" srcOrd="0" destOrd="0" presId="urn:microsoft.com/office/officeart/2005/8/layout/cycle2"/>
    <dgm:cxn modelId="{E2FDC9B8-2157-D746-9510-5D4CB97C6F0A}" type="presOf" srcId="{E8BE044A-BF89-2E49-9067-95CC04C09338}" destId="{6A6C0937-3060-9B43-94B8-DD8E4F72130E}" srcOrd="0" destOrd="0" presId="urn:microsoft.com/office/officeart/2005/8/layout/cycle2"/>
    <dgm:cxn modelId="{AB94DD09-91F1-6F43-84D9-96AF5853F478}" srcId="{3F17B189-8961-CA4B-AD36-3E35C1F61A63}" destId="{7FB23335-349B-5147-90B2-865E590DD912}" srcOrd="3" destOrd="0" parTransId="{4C9730C3-C13B-A64D-984D-E7F3DED2C842}" sibTransId="{CA4B7E60-223D-0D4A-B83E-D95BEFAA1DD8}"/>
    <dgm:cxn modelId="{811CA33E-2FF9-4547-A0DE-41E9528A40B6}" type="presOf" srcId="{1886A42D-854D-FE4A-959C-469D26FF2EC2}" destId="{F9EBD2DB-16A1-5047-9FE3-2941268F50F0}" srcOrd="0" destOrd="0" presId="urn:microsoft.com/office/officeart/2005/8/layout/cycle2"/>
    <dgm:cxn modelId="{CEFF6330-62D7-3948-B57B-653CF5386AB9}" type="presParOf" srcId="{C448BB98-6753-C143-8AA0-1BEE697895B7}" destId="{51C0E04A-8883-2D4A-A7E3-E4D5EF601FA0}" srcOrd="0" destOrd="0" presId="urn:microsoft.com/office/officeart/2005/8/layout/cycle2"/>
    <dgm:cxn modelId="{4EEDB957-41F0-E344-9B97-BEACB5318D7C}" type="presParOf" srcId="{C448BB98-6753-C143-8AA0-1BEE697895B7}" destId="{BB7C3310-6D42-DB45-AED6-E3AC51B6B19F}" srcOrd="1" destOrd="0" presId="urn:microsoft.com/office/officeart/2005/8/layout/cycle2"/>
    <dgm:cxn modelId="{5B757F8F-3CDF-0746-9557-036F44FB38E3}" type="presParOf" srcId="{BB7C3310-6D42-DB45-AED6-E3AC51B6B19F}" destId="{D8D0ACDF-BE6C-8F4A-90A5-84B1764841ED}" srcOrd="0" destOrd="0" presId="urn:microsoft.com/office/officeart/2005/8/layout/cycle2"/>
    <dgm:cxn modelId="{250B2F4A-4449-6945-A4A7-12FCAD248189}" type="presParOf" srcId="{C448BB98-6753-C143-8AA0-1BEE697895B7}" destId="{31C9E32B-4963-2A46-A954-B268844469DB}" srcOrd="2" destOrd="0" presId="urn:microsoft.com/office/officeart/2005/8/layout/cycle2"/>
    <dgm:cxn modelId="{8828E260-F3B0-E64D-99F5-54965B96035C}" type="presParOf" srcId="{C448BB98-6753-C143-8AA0-1BEE697895B7}" destId="{6A6C0937-3060-9B43-94B8-DD8E4F72130E}" srcOrd="3" destOrd="0" presId="urn:microsoft.com/office/officeart/2005/8/layout/cycle2"/>
    <dgm:cxn modelId="{7DBB54A9-4492-CE4A-9587-06A817C92960}" type="presParOf" srcId="{6A6C0937-3060-9B43-94B8-DD8E4F72130E}" destId="{DC92769C-05C6-E74B-AAE7-26EA901F9812}" srcOrd="0" destOrd="0" presId="urn:microsoft.com/office/officeart/2005/8/layout/cycle2"/>
    <dgm:cxn modelId="{C6C79682-B7F5-134F-87F7-70C4BC896137}" type="presParOf" srcId="{C448BB98-6753-C143-8AA0-1BEE697895B7}" destId="{AF93488A-5435-9C4F-907A-8CDD3378FFD7}" srcOrd="4" destOrd="0" presId="urn:microsoft.com/office/officeart/2005/8/layout/cycle2"/>
    <dgm:cxn modelId="{97D893CB-9847-D44E-A4B9-225F31F9C6D6}" type="presParOf" srcId="{C448BB98-6753-C143-8AA0-1BEE697895B7}" destId="{D28FCF54-D588-BD40-808E-488148250AAC}" srcOrd="5" destOrd="0" presId="urn:microsoft.com/office/officeart/2005/8/layout/cycle2"/>
    <dgm:cxn modelId="{82A2FF41-1AC3-5549-B389-486714E9DE48}" type="presParOf" srcId="{D28FCF54-D588-BD40-808E-488148250AAC}" destId="{6689CDC8-47B0-1448-AC28-EC7059E4A297}" srcOrd="0" destOrd="0" presId="urn:microsoft.com/office/officeart/2005/8/layout/cycle2"/>
    <dgm:cxn modelId="{99458DFA-CE72-8C4B-A889-AAA3FCD4786B}" type="presParOf" srcId="{C448BB98-6753-C143-8AA0-1BEE697895B7}" destId="{A8C706B6-4EC8-2942-BC61-EB173D337F88}" srcOrd="6" destOrd="0" presId="urn:microsoft.com/office/officeart/2005/8/layout/cycle2"/>
    <dgm:cxn modelId="{765E83A0-4E97-714C-86AB-CB0E00AE56FF}" type="presParOf" srcId="{C448BB98-6753-C143-8AA0-1BEE697895B7}" destId="{E4523166-1E0B-8B4E-A5BF-AD9679E8012C}" srcOrd="7" destOrd="0" presId="urn:microsoft.com/office/officeart/2005/8/layout/cycle2"/>
    <dgm:cxn modelId="{03AD3CBB-3F32-A846-9F37-6F70D88AD4A4}" type="presParOf" srcId="{E4523166-1E0B-8B4E-A5BF-AD9679E8012C}" destId="{AD4A4F28-413E-DC4A-A1A1-A5EBF2E0D7B6}" srcOrd="0" destOrd="0" presId="urn:microsoft.com/office/officeart/2005/8/layout/cycle2"/>
    <dgm:cxn modelId="{C1238775-33C2-4746-8C8B-CEC627868069}" type="presParOf" srcId="{C448BB98-6753-C143-8AA0-1BEE697895B7}" destId="{80B12DE6-337D-E343-9EFB-0A2D6AE8E5DB}" srcOrd="8" destOrd="0" presId="urn:microsoft.com/office/officeart/2005/8/layout/cycle2"/>
    <dgm:cxn modelId="{90C563A9-2D98-D443-A79C-FD986B6FC989}" type="presParOf" srcId="{C448BB98-6753-C143-8AA0-1BEE697895B7}" destId="{F9EBD2DB-16A1-5047-9FE3-2941268F50F0}" srcOrd="9" destOrd="0" presId="urn:microsoft.com/office/officeart/2005/8/layout/cycle2"/>
    <dgm:cxn modelId="{DE2FFFEB-B3A7-0648-9E67-72DF3EC39758}" type="presParOf" srcId="{F9EBD2DB-16A1-5047-9FE3-2941268F50F0}" destId="{8D12FB10-381C-7746-BEFD-2C73E0A7FF30}"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1B8828-BA89-744E-B685-CBAC70C66B69}"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B833B146-AD52-F846-89D9-95BF9AF3523F}">
      <dgm:prSet phldrT="[Testo]"/>
      <dgm:spPr/>
      <dgm:t>
        <a:bodyPr/>
        <a:lstStyle/>
        <a:p>
          <a:r>
            <a:rPr lang="el-GR" dirty="0" smtClean="0"/>
            <a:t>Για να δοκιμάσουμε τις δεξιότητες που αποκτήθηκαν </a:t>
          </a:r>
          <a:endParaRPr lang="it-IT" dirty="0"/>
        </a:p>
      </dgm:t>
    </dgm:pt>
    <dgm:pt modelId="{DDAE5735-DB0B-0549-A0C2-5148F6E3149B}" type="parTrans" cxnId="{CFFE8169-C26D-AE4D-8DFE-3C10191A490D}">
      <dgm:prSet/>
      <dgm:spPr/>
      <dgm:t>
        <a:bodyPr/>
        <a:lstStyle/>
        <a:p>
          <a:endParaRPr lang="it-IT"/>
        </a:p>
      </dgm:t>
    </dgm:pt>
    <dgm:pt modelId="{C26F704E-7827-A240-B18A-80B5A2400483}" type="sibTrans" cxnId="{CFFE8169-C26D-AE4D-8DFE-3C10191A490D}">
      <dgm:prSet/>
      <dgm:spPr/>
      <dgm:t>
        <a:bodyPr/>
        <a:lstStyle/>
        <a:p>
          <a:endParaRPr lang="it-IT"/>
        </a:p>
      </dgm:t>
    </dgm:pt>
    <dgm:pt modelId="{7351906E-399C-324D-8EB8-04020A639AF7}">
      <dgm:prSet phldrT="[Testo]"/>
      <dgm:spPr/>
      <dgm:t>
        <a:bodyPr/>
        <a:lstStyle/>
        <a:p>
          <a:r>
            <a:rPr lang="el-GR" dirty="0" smtClean="0"/>
            <a:t>Μπορείτε να κάνετε ένα </a:t>
          </a:r>
          <a:r>
            <a:rPr lang="el-GR" b="1" dirty="0" smtClean="0"/>
            <a:t>Σταυρόλεξο</a:t>
          </a:r>
          <a:r>
            <a:rPr lang="it-IT" b="1" dirty="0" smtClean="0"/>
            <a:t> </a:t>
          </a:r>
          <a:r>
            <a:rPr lang="en-US" dirty="0" smtClean="0"/>
            <a:t>(</a:t>
          </a:r>
          <a:r>
            <a:rPr lang="el-GR" dirty="0" smtClean="0"/>
            <a:t>οι οριζόντιες και κατακόρυφες ερωτήσεις σχετίζονται με τον εκφοβισμό</a:t>
          </a:r>
          <a:r>
            <a:rPr lang="en-US" dirty="0" smtClean="0"/>
            <a:t>, </a:t>
          </a:r>
          <a:r>
            <a:rPr lang="el-GR" dirty="0" smtClean="0"/>
            <a:t>τον </a:t>
          </a:r>
          <a:r>
            <a:rPr lang="el-GR" dirty="0" err="1" smtClean="0"/>
            <a:t>κυβερνοεκφοβισμό</a:t>
          </a:r>
          <a:r>
            <a:rPr lang="el-GR" dirty="0" smtClean="0"/>
            <a:t> και</a:t>
          </a:r>
          <a:r>
            <a:rPr lang="en-US" dirty="0" smtClean="0"/>
            <a:t> </a:t>
          </a:r>
          <a:r>
            <a:rPr lang="el-GR" dirty="0" smtClean="0"/>
            <a:t>επικίνδυνες </a:t>
          </a:r>
          <a:r>
            <a:rPr lang="en-US" dirty="0" smtClean="0"/>
            <a:t>online</a:t>
          </a:r>
          <a:r>
            <a:rPr lang="el-GR" dirty="0" smtClean="0"/>
            <a:t> δραστηριότητες</a:t>
          </a:r>
          <a:r>
            <a:rPr lang="en-US" dirty="0" smtClean="0"/>
            <a:t>) </a:t>
          </a:r>
          <a:endParaRPr lang="it-IT" dirty="0"/>
        </a:p>
      </dgm:t>
    </dgm:pt>
    <dgm:pt modelId="{807CDE21-0433-4549-9659-BD545FDE2297}" type="parTrans" cxnId="{5590531E-C452-A14C-AD47-0F8B00988C03}">
      <dgm:prSet/>
      <dgm:spPr/>
      <dgm:t>
        <a:bodyPr/>
        <a:lstStyle/>
        <a:p>
          <a:endParaRPr lang="it-IT"/>
        </a:p>
      </dgm:t>
    </dgm:pt>
    <dgm:pt modelId="{4A7362DB-F910-A54C-B32D-D14C99EBA00C}" type="sibTrans" cxnId="{5590531E-C452-A14C-AD47-0F8B00988C03}">
      <dgm:prSet/>
      <dgm:spPr/>
      <dgm:t>
        <a:bodyPr/>
        <a:lstStyle/>
        <a:p>
          <a:endParaRPr lang="it-IT"/>
        </a:p>
      </dgm:t>
    </dgm:pt>
    <dgm:pt modelId="{7209AD21-BDF4-CD4B-9EF6-82375C939596}">
      <dgm:prSet phldrT="[Testo]"/>
      <dgm:spPr/>
      <dgm:t>
        <a:bodyPr/>
        <a:lstStyle/>
        <a:p>
          <a:r>
            <a:rPr lang="el-GR" dirty="0" smtClean="0"/>
            <a:t>Και συμπληρώστε ένα </a:t>
          </a:r>
          <a:r>
            <a:rPr lang="en-US" b="1" dirty="0" smtClean="0"/>
            <a:t>online </a:t>
          </a:r>
          <a:r>
            <a:rPr lang="el-GR" b="1" dirty="0" smtClean="0"/>
            <a:t>ερωτηματολόγιο</a:t>
          </a:r>
          <a:r>
            <a:rPr lang="it-IT" dirty="0" smtClean="0"/>
            <a:t>.</a:t>
          </a:r>
          <a:endParaRPr lang="it-IT" dirty="0"/>
        </a:p>
      </dgm:t>
    </dgm:pt>
    <dgm:pt modelId="{51F14584-24C5-3347-9093-2368F800D563}" type="parTrans" cxnId="{9B4F974C-2533-8A40-9B26-52965BF05C52}">
      <dgm:prSet/>
      <dgm:spPr/>
      <dgm:t>
        <a:bodyPr/>
        <a:lstStyle/>
        <a:p>
          <a:endParaRPr lang="it-IT"/>
        </a:p>
      </dgm:t>
    </dgm:pt>
    <dgm:pt modelId="{D769C5D3-A4D0-DC4D-ACA1-E9692A185726}" type="sibTrans" cxnId="{9B4F974C-2533-8A40-9B26-52965BF05C52}">
      <dgm:prSet/>
      <dgm:spPr/>
      <dgm:t>
        <a:bodyPr/>
        <a:lstStyle/>
        <a:p>
          <a:endParaRPr lang="it-IT"/>
        </a:p>
      </dgm:t>
    </dgm:pt>
    <dgm:pt modelId="{DDFD21B3-648B-6C41-8C8C-1254B805C6B3}" type="pres">
      <dgm:prSet presAssocID="{AE1B8828-BA89-744E-B685-CBAC70C66B69}" presName="vert0" presStyleCnt="0">
        <dgm:presLayoutVars>
          <dgm:dir/>
          <dgm:animOne val="branch"/>
          <dgm:animLvl val="lvl"/>
        </dgm:presLayoutVars>
      </dgm:prSet>
      <dgm:spPr/>
      <dgm:t>
        <a:bodyPr/>
        <a:lstStyle/>
        <a:p>
          <a:endParaRPr lang="it-IT"/>
        </a:p>
      </dgm:t>
    </dgm:pt>
    <dgm:pt modelId="{EB5E386B-9375-AB4D-AA49-C1D02B748B90}" type="pres">
      <dgm:prSet presAssocID="{B833B146-AD52-F846-89D9-95BF9AF3523F}" presName="thickLine" presStyleLbl="alignNode1" presStyleIdx="0" presStyleCnt="1"/>
      <dgm:spPr/>
    </dgm:pt>
    <dgm:pt modelId="{A3E9D001-090B-3F43-A0D1-6596FDAB76C3}" type="pres">
      <dgm:prSet presAssocID="{B833B146-AD52-F846-89D9-95BF9AF3523F}" presName="horz1" presStyleCnt="0"/>
      <dgm:spPr/>
    </dgm:pt>
    <dgm:pt modelId="{3F703A8D-694E-9F47-91B2-DBCEA3AA5D5A}" type="pres">
      <dgm:prSet presAssocID="{B833B146-AD52-F846-89D9-95BF9AF3523F}" presName="tx1" presStyleLbl="revTx" presStyleIdx="0" presStyleCnt="3"/>
      <dgm:spPr/>
      <dgm:t>
        <a:bodyPr/>
        <a:lstStyle/>
        <a:p>
          <a:endParaRPr lang="it-IT"/>
        </a:p>
      </dgm:t>
    </dgm:pt>
    <dgm:pt modelId="{E96822B2-52CC-7749-845B-1B6403780EEC}" type="pres">
      <dgm:prSet presAssocID="{B833B146-AD52-F846-89D9-95BF9AF3523F}" presName="vert1" presStyleCnt="0"/>
      <dgm:spPr/>
    </dgm:pt>
    <dgm:pt modelId="{0B0525DB-7237-6F43-ABD8-134FBE8B863A}" type="pres">
      <dgm:prSet presAssocID="{7351906E-399C-324D-8EB8-04020A639AF7}" presName="vertSpace2a" presStyleCnt="0"/>
      <dgm:spPr/>
    </dgm:pt>
    <dgm:pt modelId="{7A082757-5280-B646-8245-DD5BB757CB76}" type="pres">
      <dgm:prSet presAssocID="{7351906E-399C-324D-8EB8-04020A639AF7}" presName="horz2" presStyleCnt="0"/>
      <dgm:spPr/>
    </dgm:pt>
    <dgm:pt modelId="{04FFB6CF-CF62-2142-A0FD-87CE0CC49AA9}" type="pres">
      <dgm:prSet presAssocID="{7351906E-399C-324D-8EB8-04020A639AF7}" presName="horzSpace2" presStyleCnt="0"/>
      <dgm:spPr/>
    </dgm:pt>
    <dgm:pt modelId="{BA852A8D-9593-FD40-B42D-E156F1BCDC56}" type="pres">
      <dgm:prSet presAssocID="{7351906E-399C-324D-8EB8-04020A639AF7}" presName="tx2" presStyleLbl="revTx" presStyleIdx="1" presStyleCnt="3"/>
      <dgm:spPr/>
      <dgm:t>
        <a:bodyPr/>
        <a:lstStyle/>
        <a:p>
          <a:endParaRPr lang="it-IT"/>
        </a:p>
      </dgm:t>
    </dgm:pt>
    <dgm:pt modelId="{3EEC9758-7A9F-914B-A95D-C8011C8BEBFB}" type="pres">
      <dgm:prSet presAssocID="{7351906E-399C-324D-8EB8-04020A639AF7}" presName="vert2" presStyleCnt="0"/>
      <dgm:spPr/>
    </dgm:pt>
    <dgm:pt modelId="{CC948CA1-1472-054E-ABFE-2D389C83B786}" type="pres">
      <dgm:prSet presAssocID="{7351906E-399C-324D-8EB8-04020A639AF7}" presName="thinLine2b" presStyleLbl="callout" presStyleIdx="0" presStyleCnt="2"/>
      <dgm:spPr/>
    </dgm:pt>
    <dgm:pt modelId="{71AF9B69-EE9F-8145-967D-BF09210BA679}" type="pres">
      <dgm:prSet presAssocID="{7351906E-399C-324D-8EB8-04020A639AF7}" presName="vertSpace2b" presStyleCnt="0"/>
      <dgm:spPr/>
    </dgm:pt>
    <dgm:pt modelId="{2BE4D754-E98C-914F-8EE3-6B016F01157F}" type="pres">
      <dgm:prSet presAssocID="{7209AD21-BDF4-CD4B-9EF6-82375C939596}" presName="horz2" presStyleCnt="0"/>
      <dgm:spPr/>
    </dgm:pt>
    <dgm:pt modelId="{810ACF57-0E64-6E44-8892-E63AC22D1717}" type="pres">
      <dgm:prSet presAssocID="{7209AD21-BDF4-CD4B-9EF6-82375C939596}" presName="horzSpace2" presStyleCnt="0"/>
      <dgm:spPr/>
    </dgm:pt>
    <dgm:pt modelId="{A15841D0-C932-D645-919D-4D6CF5AE0121}" type="pres">
      <dgm:prSet presAssocID="{7209AD21-BDF4-CD4B-9EF6-82375C939596}" presName="tx2" presStyleLbl="revTx" presStyleIdx="2" presStyleCnt="3"/>
      <dgm:spPr/>
      <dgm:t>
        <a:bodyPr/>
        <a:lstStyle/>
        <a:p>
          <a:endParaRPr lang="it-IT"/>
        </a:p>
      </dgm:t>
    </dgm:pt>
    <dgm:pt modelId="{F0378153-10A2-5B41-810B-46BA3C4C13BE}" type="pres">
      <dgm:prSet presAssocID="{7209AD21-BDF4-CD4B-9EF6-82375C939596}" presName="vert2" presStyleCnt="0"/>
      <dgm:spPr/>
    </dgm:pt>
    <dgm:pt modelId="{D2510C78-C2CE-4B4D-98D8-30846F68286F}" type="pres">
      <dgm:prSet presAssocID="{7209AD21-BDF4-CD4B-9EF6-82375C939596}" presName="thinLine2b" presStyleLbl="callout" presStyleIdx="1" presStyleCnt="2" custLinFactY="-813799" custLinFactNeighborY="-900000"/>
      <dgm:spPr/>
    </dgm:pt>
    <dgm:pt modelId="{89F56CC9-1DC8-C944-9AB0-90368CF742A7}" type="pres">
      <dgm:prSet presAssocID="{7209AD21-BDF4-CD4B-9EF6-82375C939596}" presName="vertSpace2b" presStyleCnt="0"/>
      <dgm:spPr/>
    </dgm:pt>
  </dgm:ptLst>
  <dgm:cxnLst>
    <dgm:cxn modelId="{5590531E-C452-A14C-AD47-0F8B00988C03}" srcId="{B833B146-AD52-F846-89D9-95BF9AF3523F}" destId="{7351906E-399C-324D-8EB8-04020A639AF7}" srcOrd="0" destOrd="0" parTransId="{807CDE21-0433-4549-9659-BD545FDE2297}" sibTransId="{4A7362DB-F910-A54C-B32D-D14C99EBA00C}"/>
    <dgm:cxn modelId="{26058D20-2FAA-774F-8573-FF20ED2E75B5}" type="presOf" srcId="{AE1B8828-BA89-744E-B685-CBAC70C66B69}" destId="{DDFD21B3-648B-6C41-8C8C-1254B805C6B3}" srcOrd="0" destOrd="0" presId="urn:microsoft.com/office/officeart/2008/layout/LinedList"/>
    <dgm:cxn modelId="{A858A2AF-7E64-154A-9F3B-A267CEFB48ED}" type="presOf" srcId="{7351906E-399C-324D-8EB8-04020A639AF7}" destId="{BA852A8D-9593-FD40-B42D-E156F1BCDC56}" srcOrd="0" destOrd="0" presId="urn:microsoft.com/office/officeart/2008/layout/LinedList"/>
    <dgm:cxn modelId="{595AD6A5-382B-FF41-BEC6-B0E6C6D64835}" type="presOf" srcId="{7209AD21-BDF4-CD4B-9EF6-82375C939596}" destId="{A15841D0-C932-D645-919D-4D6CF5AE0121}" srcOrd="0" destOrd="0" presId="urn:microsoft.com/office/officeart/2008/layout/LinedList"/>
    <dgm:cxn modelId="{CFFE8169-C26D-AE4D-8DFE-3C10191A490D}" srcId="{AE1B8828-BA89-744E-B685-CBAC70C66B69}" destId="{B833B146-AD52-F846-89D9-95BF9AF3523F}" srcOrd="0" destOrd="0" parTransId="{DDAE5735-DB0B-0549-A0C2-5148F6E3149B}" sibTransId="{C26F704E-7827-A240-B18A-80B5A2400483}"/>
    <dgm:cxn modelId="{1B2E06EE-D064-A24D-B482-F53CDF9964F8}" type="presOf" srcId="{B833B146-AD52-F846-89D9-95BF9AF3523F}" destId="{3F703A8D-694E-9F47-91B2-DBCEA3AA5D5A}" srcOrd="0" destOrd="0" presId="urn:microsoft.com/office/officeart/2008/layout/LinedList"/>
    <dgm:cxn modelId="{9B4F974C-2533-8A40-9B26-52965BF05C52}" srcId="{B833B146-AD52-F846-89D9-95BF9AF3523F}" destId="{7209AD21-BDF4-CD4B-9EF6-82375C939596}" srcOrd="1" destOrd="0" parTransId="{51F14584-24C5-3347-9093-2368F800D563}" sibTransId="{D769C5D3-A4D0-DC4D-ACA1-E9692A185726}"/>
    <dgm:cxn modelId="{F14B1E53-A805-0F40-ACF9-F45B61AFFFEF}" type="presParOf" srcId="{DDFD21B3-648B-6C41-8C8C-1254B805C6B3}" destId="{EB5E386B-9375-AB4D-AA49-C1D02B748B90}" srcOrd="0" destOrd="0" presId="urn:microsoft.com/office/officeart/2008/layout/LinedList"/>
    <dgm:cxn modelId="{80183469-D057-204B-9C97-3C9C7EE01478}" type="presParOf" srcId="{DDFD21B3-648B-6C41-8C8C-1254B805C6B3}" destId="{A3E9D001-090B-3F43-A0D1-6596FDAB76C3}" srcOrd="1" destOrd="0" presId="urn:microsoft.com/office/officeart/2008/layout/LinedList"/>
    <dgm:cxn modelId="{F99038AB-E542-F24B-AA31-0D1E4656ED28}" type="presParOf" srcId="{A3E9D001-090B-3F43-A0D1-6596FDAB76C3}" destId="{3F703A8D-694E-9F47-91B2-DBCEA3AA5D5A}" srcOrd="0" destOrd="0" presId="urn:microsoft.com/office/officeart/2008/layout/LinedList"/>
    <dgm:cxn modelId="{9D5E126E-6400-624D-9D0B-A37D9EEC7F8A}" type="presParOf" srcId="{A3E9D001-090B-3F43-A0D1-6596FDAB76C3}" destId="{E96822B2-52CC-7749-845B-1B6403780EEC}" srcOrd="1" destOrd="0" presId="urn:microsoft.com/office/officeart/2008/layout/LinedList"/>
    <dgm:cxn modelId="{1F7BD605-832E-4943-94DA-8C3E725C1CD4}" type="presParOf" srcId="{E96822B2-52CC-7749-845B-1B6403780EEC}" destId="{0B0525DB-7237-6F43-ABD8-134FBE8B863A}" srcOrd="0" destOrd="0" presId="urn:microsoft.com/office/officeart/2008/layout/LinedList"/>
    <dgm:cxn modelId="{315C2F6E-33B1-E148-9817-1C4C806D67D7}" type="presParOf" srcId="{E96822B2-52CC-7749-845B-1B6403780EEC}" destId="{7A082757-5280-B646-8245-DD5BB757CB76}" srcOrd="1" destOrd="0" presId="urn:microsoft.com/office/officeart/2008/layout/LinedList"/>
    <dgm:cxn modelId="{8C691CF6-4D17-FE45-B8AE-3EC06AA4B9CA}" type="presParOf" srcId="{7A082757-5280-B646-8245-DD5BB757CB76}" destId="{04FFB6CF-CF62-2142-A0FD-87CE0CC49AA9}" srcOrd="0" destOrd="0" presId="urn:microsoft.com/office/officeart/2008/layout/LinedList"/>
    <dgm:cxn modelId="{6AD35310-8A99-3F41-8A84-F07407C1504B}" type="presParOf" srcId="{7A082757-5280-B646-8245-DD5BB757CB76}" destId="{BA852A8D-9593-FD40-B42D-E156F1BCDC56}" srcOrd="1" destOrd="0" presId="urn:microsoft.com/office/officeart/2008/layout/LinedList"/>
    <dgm:cxn modelId="{405B855B-E66C-B842-88E7-EA214BE5562C}" type="presParOf" srcId="{7A082757-5280-B646-8245-DD5BB757CB76}" destId="{3EEC9758-7A9F-914B-A95D-C8011C8BEBFB}" srcOrd="2" destOrd="0" presId="urn:microsoft.com/office/officeart/2008/layout/LinedList"/>
    <dgm:cxn modelId="{38848EF5-AC45-B447-95D4-5131DF8DE476}" type="presParOf" srcId="{E96822B2-52CC-7749-845B-1B6403780EEC}" destId="{CC948CA1-1472-054E-ABFE-2D389C83B786}" srcOrd="2" destOrd="0" presId="urn:microsoft.com/office/officeart/2008/layout/LinedList"/>
    <dgm:cxn modelId="{175809DF-291E-6B42-A683-246AF0C1E002}" type="presParOf" srcId="{E96822B2-52CC-7749-845B-1B6403780EEC}" destId="{71AF9B69-EE9F-8145-967D-BF09210BA679}" srcOrd="3" destOrd="0" presId="urn:microsoft.com/office/officeart/2008/layout/LinedList"/>
    <dgm:cxn modelId="{53A42480-0E56-8E4A-933F-8D71FFCF5C59}" type="presParOf" srcId="{E96822B2-52CC-7749-845B-1B6403780EEC}" destId="{2BE4D754-E98C-914F-8EE3-6B016F01157F}" srcOrd="4" destOrd="0" presId="urn:microsoft.com/office/officeart/2008/layout/LinedList"/>
    <dgm:cxn modelId="{7F527A38-A221-3C41-8FD3-307616457646}" type="presParOf" srcId="{2BE4D754-E98C-914F-8EE3-6B016F01157F}" destId="{810ACF57-0E64-6E44-8892-E63AC22D1717}" srcOrd="0" destOrd="0" presId="urn:microsoft.com/office/officeart/2008/layout/LinedList"/>
    <dgm:cxn modelId="{0492D0CA-02AB-6F41-9C7C-87DEFF558C74}" type="presParOf" srcId="{2BE4D754-E98C-914F-8EE3-6B016F01157F}" destId="{A15841D0-C932-D645-919D-4D6CF5AE0121}" srcOrd="1" destOrd="0" presId="urn:microsoft.com/office/officeart/2008/layout/LinedList"/>
    <dgm:cxn modelId="{B9D2DBFF-DC0A-4049-A03C-951074981B10}" type="presParOf" srcId="{2BE4D754-E98C-914F-8EE3-6B016F01157F}" destId="{F0378153-10A2-5B41-810B-46BA3C4C13BE}" srcOrd="2" destOrd="0" presId="urn:microsoft.com/office/officeart/2008/layout/LinedList"/>
    <dgm:cxn modelId="{BBF2A3EB-4DC6-E340-A6EF-089E14A5B3CA}" type="presParOf" srcId="{E96822B2-52CC-7749-845B-1B6403780EEC}" destId="{D2510C78-C2CE-4B4D-98D8-30846F68286F}" srcOrd="5" destOrd="0" presId="urn:microsoft.com/office/officeart/2008/layout/LinedList"/>
    <dgm:cxn modelId="{EE6666D4-E11D-AE43-A2B0-26CD7A11B49D}" type="presParOf" srcId="{E96822B2-52CC-7749-845B-1B6403780EEC}" destId="{89F56CC9-1DC8-C944-9AB0-90368CF742A7}" srcOrd="6" destOrd="0" presId="urn:microsoft.com/office/officeart/2008/layout/Lined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802E20-D8CA-6142-83ED-05B28DE6470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6AE40239-1E93-EE49-BA14-25A1A3DA9A32}">
      <dgm:prSet phldrT="[Testo]"/>
      <dgm:spPr/>
      <dgm:t>
        <a:bodyPr/>
        <a:lstStyle/>
        <a:p>
          <a:endParaRPr lang="it-IT" dirty="0" smtClean="0"/>
        </a:p>
        <a:p>
          <a:r>
            <a:rPr lang="el-GR" b="1" dirty="0" smtClean="0"/>
            <a:t>Ερωτήσεις για γονείς</a:t>
          </a:r>
          <a:endParaRPr lang="it-IT" dirty="0"/>
        </a:p>
      </dgm:t>
    </dgm:pt>
    <dgm:pt modelId="{9072368F-D2D9-F448-B23C-B0A691F68F4A}" type="parTrans" cxnId="{1F6AF57B-F180-914F-8245-586D77F8B531}">
      <dgm:prSet/>
      <dgm:spPr/>
      <dgm:t>
        <a:bodyPr/>
        <a:lstStyle/>
        <a:p>
          <a:endParaRPr lang="it-IT"/>
        </a:p>
      </dgm:t>
    </dgm:pt>
    <dgm:pt modelId="{7AADA5FB-09F3-FF49-83D4-2548B86F3A76}" type="sibTrans" cxnId="{1F6AF57B-F180-914F-8245-586D77F8B531}">
      <dgm:prSet/>
      <dgm:spPr/>
      <dgm:t>
        <a:bodyPr/>
        <a:lstStyle/>
        <a:p>
          <a:endParaRPr lang="it-IT"/>
        </a:p>
      </dgm:t>
    </dgm:pt>
    <dgm:pt modelId="{58DEDD74-FE14-F848-ACB3-9D2F07107416}">
      <dgm:prSet phldrT="[Testo]"/>
      <dgm:spPr/>
      <dgm:t>
        <a:bodyPr/>
        <a:lstStyle/>
        <a:p>
          <a:r>
            <a:rPr lang="el-GR" dirty="0" smtClean="0"/>
            <a:t>Ξέρατε αυτά τα βίντεο-παιχνίδια;</a:t>
          </a:r>
          <a:r>
            <a:rPr lang="pl-PL" dirty="0" smtClean="0"/>
            <a:t>		</a:t>
          </a:r>
          <a:endParaRPr lang="it-IT" dirty="0"/>
        </a:p>
      </dgm:t>
    </dgm:pt>
    <dgm:pt modelId="{223471FF-A0D3-D04E-BDA9-792CD17F5591}" type="parTrans" cxnId="{9CCF4C0D-071E-4542-B0A7-6BF3FC4CE34C}">
      <dgm:prSet/>
      <dgm:spPr/>
      <dgm:t>
        <a:bodyPr/>
        <a:lstStyle/>
        <a:p>
          <a:endParaRPr lang="it-IT"/>
        </a:p>
      </dgm:t>
    </dgm:pt>
    <dgm:pt modelId="{C1E4BE8E-C272-B345-ADB4-38319BDAA5E4}" type="sibTrans" cxnId="{9CCF4C0D-071E-4542-B0A7-6BF3FC4CE34C}">
      <dgm:prSet/>
      <dgm:spPr/>
      <dgm:t>
        <a:bodyPr/>
        <a:lstStyle/>
        <a:p>
          <a:endParaRPr lang="it-IT"/>
        </a:p>
      </dgm:t>
    </dgm:pt>
    <dgm:pt modelId="{DB627BD0-4781-5E42-944B-2BE265627CEB}">
      <dgm:prSet phldrT="[Testo]"/>
      <dgm:spPr/>
      <dgm:t>
        <a:bodyPr/>
        <a:lstStyle/>
        <a:p>
          <a:r>
            <a:rPr lang="el-GR" dirty="0" smtClean="0"/>
            <a:t>Ποια ήταν τα συναισθήματά σας βλέποντας το</a:t>
          </a:r>
          <a:r>
            <a:rPr lang="pl-PL" dirty="0" smtClean="0"/>
            <a:t> videoclip</a:t>
          </a:r>
          <a:r>
            <a:rPr lang="el-GR" dirty="0" smtClean="0"/>
            <a:t>;</a:t>
          </a:r>
          <a:r>
            <a:rPr lang="pl-PL" dirty="0" smtClean="0"/>
            <a:t>	</a:t>
          </a:r>
          <a:endParaRPr lang="it-IT" dirty="0"/>
        </a:p>
      </dgm:t>
    </dgm:pt>
    <dgm:pt modelId="{22467A5D-5C88-2047-99F8-C02D7D950459}" type="parTrans" cxnId="{57E7CD62-4CF8-2E4F-8784-A8FF0EF7ADEF}">
      <dgm:prSet/>
      <dgm:spPr/>
      <dgm:t>
        <a:bodyPr/>
        <a:lstStyle/>
        <a:p>
          <a:endParaRPr lang="it-IT"/>
        </a:p>
      </dgm:t>
    </dgm:pt>
    <dgm:pt modelId="{16395D6C-6F15-B14F-8B87-624F20961B92}" type="sibTrans" cxnId="{57E7CD62-4CF8-2E4F-8784-A8FF0EF7ADEF}">
      <dgm:prSet/>
      <dgm:spPr/>
      <dgm:t>
        <a:bodyPr/>
        <a:lstStyle/>
        <a:p>
          <a:endParaRPr lang="it-IT"/>
        </a:p>
      </dgm:t>
    </dgm:pt>
    <dgm:pt modelId="{72E32603-E660-7448-B22A-FD3229EAEE36}">
      <dgm:prSet phldrT="[Testo]"/>
      <dgm:spPr/>
      <dgm:t>
        <a:bodyPr/>
        <a:lstStyle/>
        <a:p>
          <a:r>
            <a:rPr lang="el-GR" dirty="0" smtClean="0"/>
            <a:t>Τι </a:t>
          </a:r>
          <a:r>
            <a:rPr lang="el-GR" dirty="0" err="1" smtClean="0"/>
            <a:t>πιστεύετε…ποια</a:t>
          </a:r>
          <a:r>
            <a:rPr lang="el-GR" dirty="0" smtClean="0"/>
            <a:t> συναισθήματα θα μπορούσαν τα παιδιά σας να αισθανθούν παίζοντας βίντεο-παιχνίδια;</a:t>
          </a:r>
          <a:endParaRPr lang="it-IT" dirty="0"/>
        </a:p>
      </dgm:t>
    </dgm:pt>
    <dgm:pt modelId="{545AF0FE-4AC8-8547-99BE-27C76134D618}" type="parTrans" cxnId="{6205EBD0-D1E1-7947-BF86-BFE5E2B124E8}">
      <dgm:prSet/>
      <dgm:spPr/>
      <dgm:t>
        <a:bodyPr/>
        <a:lstStyle/>
        <a:p>
          <a:endParaRPr lang="it-IT"/>
        </a:p>
      </dgm:t>
    </dgm:pt>
    <dgm:pt modelId="{DAF88772-F0FF-3A4F-8027-DB756EDF637D}" type="sibTrans" cxnId="{6205EBD0-D1E1-7947-BF86-BFE5E2B124E8}">
      <dgm:prSet/>
      <dgm:spPr/>
      <dgm:t>
        <a:bodyPr/>
        <a:lstStyle/>
        <a:p>
          <a:endParaRPr lang="it-IT"/>
        </a:p>
      </dgm:t>
    </dgm:pt>
    <dgm:pt modelId="{22E708A2-AEFF-9341-B133-894B554622B1}">
      <dgm:prSet phldrT="[Testo]"/>
      <dgm:spPr/>
      <dgm:t>
        <a:bodyPr/>
        <a:lstStyle/>
        <a:p>
          <a:r>
            <a:rPr lang="el-GR" dirty="0" smtClean="0"/>
            <a:t>Τι επίδραση θα μπορούσαν να έχουν τα βίντεο-παιχνίδια στις σκέψεις των παιδιών σας;</a:t>
          </a:r>
          <a:endParaRPr lang="it-IT" dirty="0"/>
        </a:p>
      </dgm:t>
    </dgm:pt>
    <dgm:pt modelId="{C26DA01F-3A20-604C-B726-13C65EFB503A}" type="parTrans" cxnId="{86AA24A0-25F0-1145-B1B5-97B27C2650B5}">
      <dgm:prSet/>
      <dgm:spPr/>
      <dgm:t>
        <a:bodyPr/>
        <a:lstStyle/>
        <a:p>
          <a:endParaRPr lang="it-IT"/>
        </a:p>
      </dgm:t>
    </dgm:pt>
    <dgm:pt modelId="{9C4C37B5-6E80-674C-9C90-47A26F8A9399}" type="sibTrans" cxnId="{86AA24A0-25F0-1145-B1B5-97B27C2650B5}">
      <dgm:prSet/>
      <dgm:spPr/>
      <dgm:t>
        <a:bodyPr/>
        <a:lstStyle/>
        <a:p>
          <a:endParaRPr lang="it-IT"/>
        </a:p>
      </dgm:t>
    </dgm:pt>
    <dgm:pt modelId="{C5189DA2-9B62-0940-9DC5-7BD7951F9D49}" type="pres">
      <dgm:prSet presAssocID="{45802E20-D8CA-6142-83ED-05B28DE6470E}" presName="vert0" presStyleCnt="0">
        <dgm:presLayoutVars>
          <dgm:dir/>
          <dgm:animOne val="branch"/>
          <dgm:animLvl val="lvl"/>
        </dgm:presLayoutVars>
      </dgm:prSet>
      <dgm:spPr/>
      <dgm:t>
        <a:bodyPr/>
        <a:lstStyle/>
        <a:p>
          <a:endParaRPr lang="it-IT"/>
        </a:p>
      </dgm:t>
    </dgm:pt>
    <dgm:pt modelId="{C54A4748-9C13-F84D-ADC2-E8A418C69E19}" type="pres">
      <dgm:prSet presAssocID="{6AE40239-1E93-EE49-BA14-25A1A3DA9A32}" presName="thickLine" presStyleLbl="alignNode1" presStyleIdx="0" presStyleCnt="1" custLinFactNeighborX="-2469" custLinFactNeighborY="3704"/>
      <dgm:spPr/>
    </dgm:pt>
    <dgm:pt modelId="{8CE86C44-C106-6D48-BB7E-071EB6D3D6D0}" type="pres">
      <dgm:prSet presAssocID="{6AE40239-1E93-EE49-BA14-25A1A3DA9A32}" presName="horz1" presStyleCnt="0"/>
      <dgm:spPr/>
    </dgm:pt>
    <dgm:pt modelId="{EE3E6778-7CF5-3B41-94B1-16C28CA4F4D5}" type="pres">
      <dgm:prSet presAssocID="{6AE40239-1E93-EE49-BA14-25A1A3DA9A32}" presName="tx1" presStyleLbl="revTx" presStyleIdx="0" presStyleCnt="5"/>
      <dgm:spPr/>
      <dgm:t>
        <a:bodyPr/>
        <a:lstStyle/>
        <a:p>
          <a:endParaRPr lang="it-IT"/>
        </a:p>
      </dgm:t>
    </dgm:pt>
    <dgm:pt modelId="{B94BA838-6112-3944-A976-2AA9F5102643}" type="pres">
      <dgm:prSet presAssocID="{6AE40239-1E93-EE49-BA14-25A1A3DA9A32}" presName="vert1" presStyleCnt="0"/>
      <dgm:spPr/>
    </dgm:pt>
    <dgm:pt modelId="{D3C57E3F-3400-9845-A101-3758425959D2}" type="pres">
      <dgm:prSet presAssocID="{58DEDD74-FE14-F848-ACB3-9D2F07107416}" presName="vertSpace2a" presStyleCnt="0"/>
      <dgm:spPr/>
    </dgm:pt>
    <dgm:pt modelId="{D66CCAA4-64E1-4244-A281-97E45A253D87}" type="pres">
      <dgm:prSet presAssocID="{58DEDD74-FE14-F848-ACB3-9D2F07107416}" presName="horz2" presStyleCnt="0"/>
      <dgm:spPr/>
    </dgm:pt>
    <dgm:pt modelId="{8D23F551-117D-AB40-9E09-45ABF222745B}" type="pres">
      <dgm:prSet presAssocID="{58DEDD74-FE14-F848-ACB3-9D2F07107416}" presName="horzSpace2" presStyleCnt="0"/>
      <dgm:spPr/>
    </dgm:pt>
    <dgm:pt modelId="{EF1AC237-4FF0-034E-BA17-8613E9B11A48}" type="pres">
      <dgm:prSet presAssocID="{58DEDD74-FE14-F848-ACB3-9D2F07107416}" presName="tx2" presStyleLbl="revTx" presStyleIdx="1" presStyleCnt="5" custScaleY="70185"/>
      <dgm:spPr/>
      <dgm:t>
        <a:bodyPr/>
        <a:lstStyle/>
        <a:p>
          <a:endParaRPr lang="it-IT"/>
        </a:p>
      </dgm:t>
    </dgm:pt>
    <dgm:pt modelId="{5D7AEAE9-2B6D-7F4F-BE74-E156FDE5AD24}" type="pres">
      <dgm:prSet presAssocID="{58DEDD74-FE14-F848-ACB3-9D2F07107416}" presName="vert2" presStyleCnt="0"/>
      <dgm:spPr/>
    </dgm:pt>
    <dgm:pt modelId="{E1F3E2B8-AAB5-664D-B5F8-9EBAD65D3834}" type="pres">
      <dgm:prSet presAssocID="{58DEDD74-FE14-F848-ACB3-9D2F07107416}" presName="thinLine2b" presStyleLbl="callout" presStyleIdx="0" presStyleCnt="4"/>
      <dgm:spPr/>
    </dgm:pt>
    <dgm:pt modelId="{DD853624-D1F8-2D4D-B32F-AD8816227434}" type="pres">
      <dgm:prSet presAssocID="{58DEDD74-FE14-F848-ACB3-9D2F07107416}" presName="vertSpace2b" presStyleCnt="0"/>
      <dgm:spPr/>
    </dgm:pt>
    <dgm:pt modelId="{558792C0-E82C-8944-BD3E-1B499DBC3CE1}" type="pres">
      <dgm:prSet presAssocID="{DB627BD0-4781-5E42-944B-2BE265627CEB}" presName="horz2" presStyleCnt="0"/>
      <dgm:spPr/>
    </dgm:pt>
    <dgm:pt modelId="{A7D3ABE7-1914-3E43-AEA2-5B8E98AC3C26}" type="pres">
      <dgm:prSet presAssocID="{DB627BD0-4781-5E42-944B-2BE265627CEB}" presName="horzSpace2" presStyleCnt="0"/>
      <dgm:spPr/>
    </dgm:pt>
    <dgm:pt modelId="{C69A2473-FBA6-E447-9F42-14EADB01013F}" type="pres">
      <dgm:prSet presAssocID="{DB627BD0-4781-5E42-944B-2BE265627CEB}" presName="tx2" presStyleLbl="revTx" presStyleIdx="2" presStyleCnt="5"/>
      <dgm:spPr/>
      <dgm:t>
        <a:bodyPr/>
        <a:lstStyle/>
        <a:p>
          <a:endParaRPr lang="it-IT"/>
        </a:p>
      </dgm:t>
    </dgm:pt>
    <dgm:pt modelId="{85D25106-EFA3-784C-8295-7BD9BE8D1855}" type="pres">
      <dgm:prSet presAssocID="{DB627BD0-4781-5E42-944B-2BE265627CEB}" presName="vert2" presStyleCnt="0"/>
      <dgm:spPr/>
    </dgm:pt>
    <dgm:pt modelId="{C53C6C1E-52E9-1449-8242-CE6CE4BFE7FD}" type="pres">
      <dgm:prSet presAssocID="{DB627BD0-4781-5E42-944B-2BE265627CEB}" presName="thinLine2b" presStyleLbl="callout" presStyleIdx="1" presStyleCnt="4"/>
      <dgm:spPr/>
    </dgm:pt>
    <dgm:pt modelId="{DE3A27BA-760A-B440-B635-4B2D9F621E27}" type="pres">
      <dgm:prSet presAssocID="{DB627BD0-4781-5E42-944B-2BE265627CEB}" presName="vertSpace2b" presStyleCnt="0"/>
      <dgm:spPr/>
    </dgm:pt>
    <dgm:pt modelId="{096EA6EB-F09F-FF48-A630-0F200102AF5E}" type="pres">
      <dgm:prSet presAssocID="{72E32603-E660-7448-B22A-FD3229EAEE36}" presName="horz2" presStyleCnt="0"/>
      <dgm:spPr/>
    </dgm:pt>
    <dgm:pt modelId="{BE193CBC-7AE4-EF43-A052-C982CE9FB925}" type="pres">
      <dgm:prSet presAssocID="{72E32603-E660-7448-B22A-FD3229EAEE36}" presName="horzSpace2" presStyleCnt="0"/>
      <dgm:spPr/>
    </dgm:pt>
    <dgm:pt modelId="{93F3E71C-F522-BD46-BD8C-4B2130323935}" type="pres">
      <dgm:prSet presAssocID="{72E32603-E660-7448-B22A-FD3229EAEE36}" presName="tx2" presStyleLbl="revTx" presStyleIdx="3" presStyleCnt="5"/>
      <dgm:spPr/>
      <dgm:t>
        <a:bodyPr/>
        <a:lstStyle/>
        <a:p>
          <a:endParaRPr lang="it-IT"/>
        </a:p>
      </dgm:t>
    </dgm:pt>
    <dgm:pt modelId="{DF9EF855-41A9-364E-B591-E13FDA24DA35}" type="pres">
      <dgm:prSet presAssocID="{72E32603-E660-7448-B22A-FD3229EAEE36}" presName="vert2" presStyleCnt="0"/>
      <dgm:spPr/>
    </dgm:pt>
    <dgm:pt modelId="{7E76272B-F390-F74B-8E5A-1CF9628A1E43}" type="pres">
      <dgm:prSet presAssocID="{72E32603-E660-7448-B22A-FD3229EAEE36}" presName="thinLine2b" presStyleLbl="callout" presStyleIdx="2" presStyleCnt="4"/>
      <dgm:spPr/>
    </dgm:pt>
    <dgm:pt modelId="{A134DF10-0C6C-964F-BF7A-55CD64932AFA}" type="pres">
      <dgm:prSet presAssocID="{72E32603-E660-7448-B22A-FD3229EAEE36}" presName="vertSpace2b" presStyleCnt="0"/>
      <dgm:spPr/>
    </dgm:pt>
    <dgm:pt modelId="{A9BB5A2A-010E-3048-B10B-15E4039FC09A}" type="pres">
      <dgm:prSet presAssocID="{22E708A2-AEFF-9341-B133-894B554622B1}" presName="horz2" presStyleCnt="0"/>
      <dgm:spPr/>
    </dgm:pt>
    <dgm:pt modelId="{C9287DC7-ADF7-5445-81CF-43EDA10903C6}" type="pres">
      <dgm:prSet presAssocID="{22E708A2-AEFF-9341-B133-894B554622B1}" presName="horzSpace2" presStyleCnt="0"/>
      <dgm:spPr/>
    </dgm:pt>
    <dgm:pt modelId="{4FD6DAA3-6F52-1C4F-8100-CB858D3CD807}" type="pres">
      <dgm:prSet presAssocID="{22E708A2-AEFF-9341-B133-894B554622B1}" presName="tx2" presStyleLbl="revTx" presStyleIdx="4" presStyleCnt="5"/>
      <dgm:spPr/>
      <dgm:t>
        <a:bodyPr/>
        <a:lstStyle/>
        <a:p>
          <a:endParaRPr lang="it-IT"/>
        </a:p>
      </dgm:t>
    </dgm:pt>
    <dgm:pt modelId="{AAD10320-08B3-9948-B6EB-97F7BCD76F4C}" type="pres">
      <dgm:prSet presAssocID="{22E708A2-AEFF-9341-B133-894B554622B1}" presName="vert2" presStyleCnt="0"/>
      <dgm:spPr/>
    </dgm:pt>
    <dgm:pt modelId="{88D8E961-C6F9-AC4A-BD10-CEEC8C8D03F0}" type="pres">
      <dgm:prSet presAssocID="{22E708A2-AEFF-9341-B133-894B554622B1}" presName="thinLine2b" presStyleLbl="callout" presStyleIdx="3" presStyleCnt="4"/>
      <dgm:spPr/>
    </dgm:pt>
    <dgm:pt modelId="{1396E378-FA47-A944-BD84-BC1383647D26}" type="pres">
      <dgm:prSet presAssocID="{22E708A2-AEFF-9341-B133-894B554622B1}" presName="vertSpace2b" presStyleCnt="0"/>
      <dgm:spPr/>
    </dgm:pt>
  </dgm:ptLst>
  <dgm:cxnLst>
    <dgm:cxn modelId="{620458BA-740F-0D49-8EA8-3C2A9AD0420E}" type="presOf" srcId="{DB627BD0-4781-5E42-944B-2BE265627CEB}" destId="{C69A2473-FBA6-E447-9F42-14EADB01013F}" srcOrd="0" destOrd="0" presId="urn:microsoft.com/office/officeart/2008/layout/LinedList"/>
    <dgm:cxn modelId="{2B94C15C-EC0A-A34C-B13E-05BBA2AFAF0C}" type="presOf" srcId="{6AE40239-1E93-EE49-BA14-25A1A3DA9A32}" destId="{EE3E6778-7CF5-3B41-94B1-16C28CA4F4D5}" srcOrd="0" destOrd="0" presId="urn:microsoft.com/office/officeart/2008/layout/LinedList"/>
    <dgm:cxn modelId="{3C669077-6B15-1146-BAD1-8A897A2463BC}" type="presOf" srcId="{58DEDD74-FE14-F848-ACB3-9D2F07107416}" destId="{EF1AC237-4FF0-034E-BA17-8613E9B11A48}" srcOrd="0" destOrd="0" presId="urn:microsoft.com/office/officeart/2008/layout/LinedList"/>
    <dgm:cxn modelId="{1F6AF57B-F180-914F-8245-586D77F8B531}" srcId="{45802E20-D8CA-6142-83ED-05B28DE6470E}" destId="{6AE40239-1E93-EE49-BA14-25A1A3DA9A32}" srcOrd="0" destOrd="0" parTransId="{9072368F-D2D9-F448-B23C-B0A691F68F4A}" sibTransId="{7AADA5FB-09F3-FF49-83D4-2548B86F3A76}"/>
    <dgm:cxn modelId="{21F16558-4F37-614F-A753-1A00C1F77158}" type="presOf" srcId="{45802E20-D8CA-6142-83ED-05B28DE6470E}" destId="{C5189DA2-9B62-0940-9DC5-7BD7951F9D49}" srcOrd="0" destOrd="0" presId="urn:microsoft.com/office/officeart/2008/layout/LinedList"/>
    <dgm:cxn modelId="{86AA24A0-25F0-1145-B1B5-97B27C2650B5}" srcId="{6AE40239-1E93-EE49-BA14-25A1A3DA9A32}" destId="{22E708A2-AEFF-9341-B133-894B554622B1}" srcOrd="3" destOrd="0" parTransId="{C26DA01F-3A20-604C-B726-13C65EFB503A}" sibTransId="{9C4C37B5-6E80-674C-9C90-47A26F8A9399}"/>
    <dgm:cxn modelId="{9CCF4C0D-071E-4542-B0A7-6BF3FC4CE34C}" srcId="{6AE40239-1E93-EE49-BA14-25A1A3DA9A32}" destId="{58DEDD74-FE14-F848-ACB3-9D2F07107416}" srcOrd="0" destOrd="0" parTransId="{223471FF-A0D3-D04E-BDA9-792CD17F5591}" sibTransId="{C1E4BE8E-C272-B345-ADB4-38319BDAA5E4}"/>
    <dgm:cxn modelId="{FE2AB19F-2EEC-9048-8811-366FFBD50137}" type="presOf" srcId="{22E708A2-AEFF-9341-B133-894B554622B1}" destId="{4FD6DAA3-6F52-1C4F-8100-CB858D3CD807}" srcOrd="0" destOrd="0" presId="urn:microsoft.com/office/officeart/2008/layout/LinedList"/>
    <dgm:cxn modelId="{147B242D-7464-8D40-AF0A-5AF2E4DD382C}" type="presOf" srcId="{72E32603-E660-7448-B22A-FD3229EAEE36}" destId="{93F3E71C-F522-BD46-BD8C-4B2130323935}" srcOrd="0" destOrd="0" presId="urn:microsoft.com/office/officeart/2008/layout/LinedList"/>
    <dgm:cxn modelId="{57E7CD62-4CF8-2E4F-8784-A8FF0EF7ADEF}" srcId="{6AE40239-1E93-EE49-BA14-25A1A3DA9A32}" destId="{DB627BD0-4781-5E42-944B-2BE265627CEB}" srcOrd="1" destOrd="0" parTransId="{22467A5D-5C88-2047-99F8-C02D7D950459}" sibTransId="{16395D6C-6F15-B14F-8B87-624F20961B92}"/>
    <dgm:cxn modelId="{6205EBD0-D1E1-7947-BF86-BFE5E2B124E8}" srcId="{6AE40239-1E93-EE49-BA14-25A1A3DA9A32}" destId="{72E32603-E660-7448-B22A-FD3229EAEE36}" srcOrd="2" destOrd="0" parTransId="{545AF0FE-4AC8-8547-99BE-27C76134D618}" sibTransId="{DAF88772-F0FF-3A4F-8027-DB756EDF637D}"/>
    <dgm:cxn modelId="{5AAEE82B-2B1B-6542-92BF-15CD5A6A20E2}" type="presParOf" srcId="{C5189DA2-9B62-0940-9DC5-7BD7951F9D49}" destId="{C54A4748-9C13-F84D-ADC2-E8A418C69E19}" srcOrd="0" destOrd="0" presId="urn:microsoft.com/office/officeart/2008/layout/LinedList"/>
    <dgm:cxn modelId="{A0CE7DA1-6156-954F-81F5-9F1E45CBE191}" type="presParOf" srcId="{C5189DA2-9B62-0940-9DC5-7BD7951F9D49}" destId="{8CE86C44-C106-6D48-BB7E-071EB6D3D6D0}" srcOrd="1" destOrd="0" presId="urn:microsoft.com/office/officeart/2008/layout/LinedList"/>
    <dgm:cxn modelId="{CF94FBCC-2EDA-C94A-AA6A-3B0CE87C4E9D}" type="presParOf" srcId="{8CE86C44-C106-6D48-BB7E-071EB6D3D6D0}" destId="{EE3E6778-7CF5-3B41-94B1-16C28CA4F4D5}" srcOrd="0" destOrd="0" presId="urn:microsoft.com/office/officeart/2008/layout/LinedList"/>
    <dgm:cxn modelId="{FBD23882-8A3B-6B4F-B9ED-93C1BDF09FF5}" type="presParOf" srcId="{8CE86C44-C106-6D48-BB7E-071EB6D3D6D0}" destId="{B94BA838-6112-3944-A976-2AA9F5102643}" srcOrd="1" destOrd="0" presId="urn:microsoft.com/office/officeart/2008/layout/LinedList"/>
    <dgm:cxn modelId="{FD9A8E4C-B63E-9C4F-B82E-711493F9069F}" type="presParOf" srcId="{B94BA838-6112-3944-A976-2AA9F5102643}" destId="{D3C57E3F-3400-9845-A101-3758425959D2}" srcOrd="0" destOrd="0" presId="urn:microsoft.com/office/officeart/2008/layout/LinedList"/>
    <dgm:cxn modelId="{F9028D95-31C5-354F-80D8-D4EC56DC63CC}" type="presParOf" srcId="{B94BA838-6112-3944-A976-2AA9F5102643}" destId="{D66CCAA4-64E1-4244-A281-97E45A253D87}" srcOrd="1" destOrd="0" presId="urn:microsoft.com/office/officeart/2008/layout/LinedList"/>
    <dgm:cxn modelId="{FC7CCC29-9D0C-CC4B-A1C4-21BBB021A1BA}" type="presParOf" srcId="{D66CCAA4-64E1-4244-A281-97E45A253D87}" destId="{8D23F551-117D-AB40-9E09-45ABF222745B}" srcOrd="0" destOrd="0" presId="urn:microsoft.com/office/officeart/2008/layout/LinedList"/>
    <dgm:cxn modelId="{718E57AD-890E-3143-BD78-805BC1B66FAC}" type="presParOf" srcId="{D66CCAA4-64E1-4244-A281-97E45A253D87}" destId="{EF1AC237-4FF0-034E-BA17-8613E9B11A48}" srcOrd="1" destOrd="0" presId="urn:microsoft.com/office/officeart/2008/layout/LinedList"/>
    <dgm:cxn modelId="{EF18FE53-D64F-2946-AE98-01404EC34290}" type="presParOf" srcId="{D66CCAA4-64E1-4244-A281-97E45A253D87}" destId="{5D7AEAE9-2B6D-7F4F-BE74-E156FDE5AD24}" srcOrd="2" destOrd="0" presId="urn:microsoft.com/office/officeart/2008/layout/LinedList"/>
    <dgm:cxn modelId="{7E775C81-7EB9-8441-BE55-C1FA73805FD7}" type="presParOf" srcId="{B94BA838-6112-3944-A976-2AA9F5102643}" destId="{E1F3E2B8-AAB5-664D-B5F8-9EBAD65D3834}" srcOrd="2" destOrd="0" presId="urn:microsoft.com/office/officeart/2008/layout/LinedList"/>
    <dgm:cxn modelId="{A132C8F4-2605-6945-BE67-5E20386151CC}" type="presParOf" srcId="{B94BA838-6112-3944-A976-2AA9F5102643}" destId="{DD853624-D1F8-2D4D-B32F-AD8816227434}" srcOrd="3" destOrd="0" presId="urn:microsoft.com/office/officeart/2008/layout/LinedList"/>
    <dgm:cxn modelId="{E4EC1B1B-4E35-2849-A83A-77724CD67A31}" type="presParOf" srcId="{B94BA838-6112-3944-A976-2AA9F5102643}" destId="{558792C0-E82C-8944-BD3E-1B499DBC3CE1}" srcOrd="4" destOrd="0" presId="urn:microsoft.com/office/officeart/2008/layout/LinedList"/>
    <dgm:cxn modelId="{4DC5D0A8-0F40-2C4B-A61F-9E59D8E6DCC5}" type="presParOf" srcId="{558792C0-E82C-8944-BD3E-1B499DBC3CE1}" destId="{A7D3ABE7-1914-3E43-AEA2-5B8E98AC3C26}" srcOrd="0" destOrd="0" presId="urn:microsoft.com/office/officeart/2008/layout/LinedList"/>
    <dgm:cxn modelId="{6DCC77DA-BB81-3447-A616-81236E50964B}" type="presParOf" srcId="{558792C0-E82C-8944-BD3E-1B499DBC3CE1}" destId="{C69A2473-FBA6-E447-9F42-14EADB01013F}" srcOrd="1" destOrd="0" presId="urn:microsoft.com/office/officeart/2008/layout/LinedList"/>
    <dgm:cxn modelId="{FE42BD72-9AB4-7F40-8E12-4BFA182CE2C7}" type="presParOf" srcId="{558792C0-E82C-8944-BD3E-1B499DBC3CE1}" destId="{85D25106-EFA3-784C-8295-7BD9BE8D1855}" srcOrd="2" destOrd="0" presId="urn:microsoft.com/office/officeart/2008/layout/LinedList"/>
    <dgm:cxn modelId="{040727E3-E80B-9740-8D3B-6EA4DDDD6355}" type="presParOf" srcId="{B94BA838-6112-3944-A976-2AA9F5102643}" destId="{C53C6C1E-52E9-1449-8242-CE6CE4BFE7FD}" srcOrd="5" destOrd="0" presId="urn:microsoft.com/office/officeart/2008/layout/LinedList"/>
    <dgm:cxn modelId="{B219B490-C2FE-5643-9BC0-94F87D47F897}" type="presParOf" srcId="{B94BA838-6112-3944-A976-2AA9F5102643}" destId="{DE3A27BA-760A-B440-B635-4B2D9F621E27}" srcOrd="6" destOrd="0" presId="urn:microsoft.com/office/officeart/2008/layout/LinedList"/>
    <dgm:cxn modelId="{0642C661-2FA7-164F-8043-00DF764FA494}" type="presParOf" srcId="{B94BA838-6112-3944-A976-2AA9F5102643}" destId="{096EA6EB-F09F-FF48-A630-0F200102AF5E}" srcOrd="7" destOrd="0" presId="urn:microsoft.com/office/officeart/2008/layout/LinedList"/>
    <dgm:cxn modelId="{E8B8C369-0C90-B74B-A4AA-E83654CF67BA}" type="presParOf" srcId="{096EA6EB-F09F-FF48-A630-0F200102AF5E}" destId="{BE193CBC-7AE4-EF43-A052-C982CE9FB925}" srcOrd="0" destOrd="0" presId="urn:microsoft.com/office/officeart/2008/layout/LinedList"/>
    <dgm:cxn modelId="{862411AE-CEDF-6847-81AB-91DB1C7B082A}" type="presParOf" srcId="{096EA6EB-F09F-FF48-A630-0F200102AF5E}" destId="{93F3E71C-F522-BD46-BD8C-4B2130323935}" srcOrd="1" destOrd="0" presId="urn:microsoft.com/office/officeart/2008/layout/LinedList"/>
    <dgm:cxn modelId="{49BA0E83-4D18-6D4F-9EC9-CF27B8DA362C}" type="presParOf" srcId="{096EA6EB-F09F-FF48-A630-0F200102AF5E}" destId="{DF9EF855-41A9-364E-B591-E13FDA24DA35}" srcOrd="2" destOrd="0" presId="urn:microsoft.com/office/officeart/2008/layout/LinedList"/>
    <dgm:cxn modelId="{B7A72D32-D703-6C42-A0BC-70BFF27EBEC9}" type="presParOf" srcId="{B94BA838-6112-3944-A976-2AA9F5102643}" destId="{7E76272B-F390-F74B-8E5A-1CF9628A1E43}" srcOrd="8" destOrd="0" presId="urn:microsoft.com/office/officeart/2008/layout/LinedList"/>
    <dgm:cxn modelId="{19666575-9773-4B48-8B47-312D5E0ED11A}" type="presParOf" srcId="{B94BA838-6112-3944-A976-2AA9F5102643}" destId="{A134DF10-0C6C-964F-BF7A-55CD64932AFA}" srcOrd="9" destOrd="0" presId="urn:microsoft.com/office/officeart/2008/layout/LinedList"/>
    <dgm:cxn modelId="{376C8852-C8F7-CD4C-9530-F8D2364F89F6}" type="presParOf" srcId="{B94BA838-6112-3944-A976-2AA9F5102643}" destId="{A9BB5A2A-010E-3048-B10B-15E4039FC09A}" srcOrd="10" destOrd="0" presId="urn:microsoft.com/office/officeart/2008/layout/LinedList"/>
    <dgm:cxn modelId="{2FDE8F2F-DA2E-2145-A255-A06BD36CC87D}" type="presParOf" srcId="{A9BB5A2A-010E-3048-B10B-15E4039FC09A}" destId="{C9287DC7-ADF7-5445-81CF-43EDA10903C6}" srcOrd="0" destOrd="0" presId="urn:microsoft.com/office/officeart/2008/layout/LinedList"/>
    <dgm:cxn modelId="{CC790D1D-0A91-9840-BB93-59A6B99C1604}" type="presParOf" srcId="{A9BB5A2A-010E-3048-B10B-15E4039FC09A}" destId="{4FD6DAA3-6F52-1C4F-8100-CB858D3CD807}" srcOrd="1" destOrd="0" presId="urn:microsoft.com/office/officeart/2008/layout/LinedList"/>
    <dgm:cxn modelId="{CA04526D-AFF2-C442-BDF0-C0BC4212EA3E}" type="presParOf" srcId="{A9BB5A2A-010E-3048-B10B-15E4039FC09A}" destId="{AAD10320-08B3-9948-B6EB-97F7BCD76F4C}" srcOrd="2" destOrd="0" presId="urn:microsoft.com/office/officeart/2008/layout/LinedList"/>
    <dgm:cxn modelId="{F815A3E5-398F-894D-9503-30890F617945}" type="presParOf" srcId="{B94BA838-6112-3944-A976-2AA9F5102643}" destId="{88D8E961-C6F9-AC4A-BD10-CEEC8C8D03F0}" srcOrd="11" destOrd="0" presId="urn:microsoft.com/office/officeart/2008/layout/LinedList"/>
    <dgm:cxn modelId="{EF65FDF9-AF50-074C-8F72-2E9A63DEB98D}" type="presParOf" srcId="{B94BA838-6112-3944-A976-2AA9F5102643}" destId="{1396E378-FA47-A944-BD84-BC1383647D26}" srcOrd="12" destOrd="0" presId="urn:microsoft.com/office/officeart/2008/layout/Lin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9F019D-8A6C-9947-A745-86551230EE97}">
      <dsp:nvSpPr>
        <dsp:cNvPr id="0" name=""/>
        <dsp:cNvSpPr/>
      </dsp:nvSpPr>
      <dsp:spPr>
        <a:xfrm>
          <a:off x="0" y="1080108"/>
          <a:ext cx="489654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4DEC1CC-C377-7B49-A4B4-6237419C5405}">
      <dsp:nvSpPr>
        <dsp:cNvPr id="0" name=""/>
        <dsp:cNvSpPr/>
      </dsp:nvSpPr>
      <dsp:spPr>
        <a:xfrm>
          <a:off x="0" y="1126330"/>
          <a:ext cx="3985493" cy="3296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l-GR" sz="1500" kern="1200" dirty="0" smtClean="0"/>
            <a:t>Αντίστροφα</a:t>
          </a:r>
          <a:r>
            <a:rPr lang="en-GB" sz="1500" kern="1200" dirty="0" smtClean="0"/>
            <a:t>, </a:t>
          </a:r>
          <a:r>
            <a:rPr lang="el-GR" sz="1500" kern="1200" dirty="0" smtClean="0"/>
            <a:t>αν η επιθετική συμπεριφορά προκαλεί σοβαρές επιπτώσεις</a:t>
          </a:r>
          <a:r>
            <a:rPr lang="en-GB" sz="1500" kern="1200" dirty="0" smtClean="0"/>
            <a:t> (</a:t>
          </a:r>
          <a:r>
            <a:rPr lang="el-GR" sz="1500" kern="1200" dirty="0" smtClean="0"/>
            <a:t>υποκειμενικές και/ή</a:t>
          </a:r>
          <a:r>
            <a:rPr lang="en-GB" sz="1500" kern="1200" dirty="0" smtClean="0"/>
            <a:t> </a:t>
          </a:r>
          <a:r>
            <a:rPr lang="el-GR" sz="1500" kern="1200" dirty="0" smtClean="0"/>
            <a:t>αντικειμενικές)</a:t>
          </a:r>
          <a:r>
            <a:rPr lang="en-GB" sz="1500" kern="1200" dirty="0" smtClean="0"/>
            <a:t> </a:t>
          </a:r>
          <a:r>
            <a:rPr lang="el-GR" sz="1500" kern="1200" dirty="0" smtClean="0"/>
            <a:t>στο θύμα</a:t>
          </a:r>
          <a:r>
            <a:rPr lang="en-GB" sz="1500" kern="1200" dirty="0" smtClean="0"/>
            <a:t>, </a:t>
          </a:r>
          <a:r>
            <a:rPr lang="el-GR" sz="1500" kern="1200" dirty="0" smtClean="0"/>
            <a:t>οι εκπαιδευτικοί και οι ειδικοί που καλούνται να το διερευνήσουν</a:t>
          </a:r>
          <a:r>
            <a:rPr lang="en-GB" sz="1500" kern="1200" dirty="0" smtClean="0"/>
            <a:t>, </a:t>
          </a:r>
          <a:r>
            <a:rPr lang="el-GR" sz="1500" kern="1200" dirty="0" smtClean="0"/>
            <a:t>θα έπρεπε να λάβουν υπόψη όχι μόνο τις</a:t>
          </a:r>
          <a:r>
            <a:rPr lang="en-GB" sz="1500" kern="1200" dirty="0" smtClean="0"/>
            <a:t> </a:t>
          </a:r>
          <a:r>
            <a:rPr lang="el-GR" sz="1500" kern="1200" dirty="0" smtClean="0"/>
            <a:t>συνέπειες που θα μπορούσε να έχει η ανάμειξη των δικαστηρίων ανηλίκων για τον ανήλικο που διέπραξε την πράξη, αλλά επίσης και κυρίως </a:t>
          </a:r>
          <a:r>
            <a:rPr lang="en-GB" sz="1500" kern="1200" dirty="0" smtClean="0"/>
            <a:t> </a:t>
          </a:r>
          <a:r>
            <a:rPr lang="el-GR" sz="1500" kern="1200" dirty="0" smtClean="0"/>
            <a:t>την ανάγκη για δικαιοσύνη του θύματος και την κοινότητα, η οποία θα έπρεπε να </a:t>
          </a:r>
          <a:r>
            <a:rPr lang="en-GB" sz="1500" kern="1200" dirty="0" smtClean="0"/>
            <a:t> </a:t>
          </a:r>
          <a:r>
            <a:rPr lang="el-GR" sz="1500" kern="1200" dirty="0" smtClean="0"/>
            <a:t>κατανοήσει</a:t>
          </a:r>
          <a:r>
            <a:rPr lang="en-GB" sz="1500" kern="1200" dirty="0" smtClean="0"/>
            <a:t>, </a:t>
          </a:r>
          <a:r>
            <a:rPr lang="el-GR" sz="1500" kern="1200" dirty="0" smtClean="0"/>
            <a:t>σε περίπτωση απουσίας</a:t>
          </a:r>
          <a:r>
            <a:rPr lang="en-GB" sz="1500" kern="1200" dirty="0" smtClean="0"/>
            <a:t> </a:t>
          </a:r>
          <a:r>
            <a:rPr lang="el-GR" sz="1500" kern="1200" dirty="0" smtClean="0"/>
            <a:t>κατάλληλης και επαρκούς  παρέμβασης σχετικά με το περιστατικό,</a:t>
          </a:r>
          <a:r>
            <a:rPr lang="en-GB" sz="1500" kern="1200" dirty="0" smtClean="0"/>
            <a:t> </a:t>
          </a:r>
          <a:r>
            <a:rPr lang="el-GR" sz="1500" kern="1200" dirty="0" smtClean="0"/>
            <a:t>τη ρήξη του κοινωνικού συμφώνου της ανθρώπινης κοινωνίας</a:t>
          </a:r>
          <a:r>
            <a:rPr lang="en-GB" sz="1500" kern="1200" dirty="0" smtClean="0"/>
            <a:t>.</a:t>
          </a:r>
          <a:endParaRPr lang="it-IT" sz="1500" kern="1200" dirty="0"/>
        </a:p>
      </dsp:txBody>
      <dsp:txXfrm>
        <a:off x="0" y="1126330"/>
        <a:ext cx="3985493" cy="32968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6F81A9-947E-D34E-9DB8-6FD7111CF23D}">
      <dsp:nvSpPr>
        <dsp:cNvPr id="0" name=""/>
        <dsp:cNvSpPr/>
      </dsp:nvSpPr>
      <dsp:spPr>
        <a:xfrm>
          <a:off x="0" y="0"/>
          <a:ext cx="85689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24CB9E8-0B47-9248-ABFE-E472A1DD4FC9}">
      <dsp:nvSpPr>
        <dsp:cNvPr id="0" name=""/>
        <dsp:cNvSpPr/>
      </dsp:nvSpPr>
      <dsp:spPr>
        <a:xfrm>
          <a:off x="0" y="0"/>
          <a:ext cx="1713790" cy="2772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it-IT" sz="1200" kern="1200" dirty="0"/>
        </a:p>
      </dsp:txBody>
      <dsp:txXfrm>
        <a:off x="0" y="0"/>
        <a:ext cx="1713790" cy="2772307"/>
      </dsp:txXfrm>
    </dsp:sp>
    <dsp:sp modelId="{4AFA34D1-F36D-C64F-B6E0-67725B0E9B5C}">
      <dsp:nvSpPr>
        <dsp:cNvPr id="0" name=""/>
        <dsp:cNvSpPr/>
      </dsp:nvSpPr>
      <dsp:spPr>
        <a:xfrm>
          <a:off x="0" y="2772307"/>
          <a:ext cx="85689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A21D943-1220-9B43-A122-12ACE6934CAD}">
      <dsp:nvSpPr>
        <dsp:cNvPr id="0" name=""/>
        <dsp:cNvSpPr/>
      </dsp:nvSpPr>
      <dsp:spPr>
        <a:xfrm>
          <a:off x="0" y="2772307"/>
          <a:ext cx="1713790" cy="2772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smtClean="0"/>
            <a:t>In fact, whereas in bullying the roles are rigid and rarely mutable, each actor (bullies, victims, spectators, followers, </a:t>
          </a:r>
          <a:r>
            <a:rPr lang="en-GB" sz="1200" kern="1200" dirty="0" err="1" smtClean="0"/>
            <a:t>defensors</a:t>
          </a:r>
          <a:r>
            <a:rPr lang="en-GB" sz="1200" kern="1200" dirty="0" smtClean="0"/>
            <a:t>, externals) shares expectations on the other's behaviour and all the participants involved in the relation move within an unwritten plot of rules which each of them follow to be able to maintain an identity (at times a negative one) in the peer group. .</a:t>
          </a:r>
          <a:endParaRPr lang="it-IT" sz="1200" kern="1200" dirty="0"/>
        </a:p>
      </dsp:txBody>
      <dsp:txXfrm>
        <a:off x="0" y="2772307"/>
        <a:ext cx="1713790" cy="2772307"/>
      </dsp:txXfrm>
    </dsp:sp>
    <dsp:sp modelId="{1B16F367-FF6E-5248-B81A-5A5417593221}">
      <dsp:nvSpPr>
        <dsp:cNvPr id="0" name=""/>
        <dsp:cNvSpPr/>
      </dsp:nvSpPr>
      <dsp:spPr>
        <a:xfrm>
          <a:off x="1842324" y="2836742"/>
          <a:ext cx="6726627" cy="128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GB" sz="2000" kern="1200" dirty="0" smtClean="0"/>
            <a:t>The term 'pranks' instead, refers to behaviour which does not contemplate rigid roles in the relation, and most of all, what is absent is the intentional will to damage the others or hurt them. </a:t>
          </a:r>
          <a:endParaRPr lang="it-IT" sz="2000" kern="1200" dirty="0"/>
        </a:p>
      </dsp:txBody>
      <dsp:txXfrm>
        <a:off x="1842324" y="2836742"/>
        <a:ext cx="6726627" cy="1288690"/>
      </dsp:txXfrm>
    </dsp:sp>
    <dsp:sp modelId="{5859D132-DE4A-5741-9F5B-1842C1198AF3}">
      <dsp:nvSpPr>
        <dsp:cNvPr id="0" name=""/>
        <dsp:cNvSpPr/>
      </dsp:nvSpPr>
      <dsp:spPr>
        <a:xfrm>
          <a:off x="1713790" y="4125432"/>
          <a:ext cx="68551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17F947E-690E-BC47-BD8D-A6B1DB7FB241}">
      <dsp:nvSpPr>
        <dsp:cNvPr id="0" name=""/>
        <dsp:cNvSpPr/>
      </dsp:nvSpPr>
      <dsp:spPr>
        <a:xfrm>
          <a:off x="1842324" y="4189867"/>
          <a:ext cx="6726627" cy="128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GB" sz="2000" kern="1200" dirty="0" smtClean="0"/>
            <a:t>Evidently, in these cases no application to the Court or any </a:t>
          </a:r>
          <a:r>
            <a:rPr lang="en-GB" sz="2000" kern="1200" dirty="0" err="1" smtClean="0"/>
            <a:t>antibullism</a:t>
          </a:r>
          <a:r>
            <a:rPr lang="en-GB" sz="2000" kern="1200" dirty="0" smtClean="0"/>
            <a:t> acts are necessary. Eventually, </a:t>
          </a:r>
          <a:r>
            <a:rPr lang="en-GB" sz="2000" b="1" u="sng" kern="1200" dirty="0" smtClean="0"/>
            <a:t>both the students </a:t>
          </a:r>
          <a:r>
            <a:rPr lang="en-GB" sz="2000" kern="1200" dirty="0" smtClean="0"/>
            <a:t>can be reprimanded or sanctioned for the improper behaviour shown.</a:t>
          </a:r>
          <a:endParaRPr lang="it-IT" sz="2000" kern="1200" dirty="0"/>
        </a:p>
      </dsp:txBody>
      <dsp:txXfrm>
        <a:off x="1842324" y="4189867"/>
        <a:ext cx="6726627" cy="1288690"/>
      </dsp:txXfrm>
    </dsp:sp>
    <dsp:sp modelId="{40D21D4D-CAA9-9149-B69B-D6CA6BF9906F}">
      <dsp:nvSpPr>
        <dsp:cNvPr id="0" name=""/>
        <dsp:cNvSpPr/>
      </dsp:nvSpPr>
      <dsp:spPr>
        <a:xfrm>
          <a:off x="1713790" y="5478557"/>
          <a:ext cx="68551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A0ED06-4A84-7743-9DD0-B41DF013030B}">
      <dsp:nvSpPr>
        <dsp:cNvPr id="0" name=""/>
        <dsp:cNvSpPr/>
      </dsp:nvSpPr>
      <dsp:spPr>
        <a:xfrm>
          <a:off x="0" y="0"/>
          <a:ext cx="8712968"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81B6721-A768-964F-A11C-E63FDC130740}">
      <dsp:nvSpPr>
        <dsp:cNvPr id="0" name=""/>
        <dsp:cNvSpPr/>
      </dsp:nvSpPr>
      <dsp:spPr>
        <a:xfrm>
          <a:off x="0" y="0"/>
          <a:ext cx="1742593" cy="640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l-GR" sz="2400" b="1" kern="1200" dirty="0" smtClean="0"/>
            <a:t>Πίνακας</a:t>
          </a:r>
          <a:r>
            <a:rPr lang="en-GB" sz="2400" b="1" kern="1200" dirty="0" smtClean="0"/>
            <a:t> </a:t>
          </a:r>
          <a:r>
            <a:rPr lang="en-GB" sz="2400" b="1" kern="1200" dirty="0" smtClean="0"/>
            <a:t>1</a:t>
          </a:r>
          <a:endParaRPr lang="it-IT" sz="2400" b="1" kern="1200" dirty="0" smtClean="0"/>
        </a:p>
        <a:p>
          <a:pPr lvl="0" algn="l" defTabSz="1066800">
            <a:lnSpc>
              <a:spcPct val="90000"/>
            </a:lnSpc>
            <a:spcBef>
              <a:spcPct val="0"/>
            </a:spcBef>
            <a:spcAft>
              <a:spcPct val="35000"/>
            </a:spcAft>
          </a:pPr>
          <a:endParaRPr lang="it-IT" sz="2400" b="1" kern="1200" dirty="0" smtClean="0"/>
        </a:p>
        <a:p>
          <a:pPr lvl="0" algn="l" defTabSz="1066800">
            <a:lnSpc>
              <a:spcPct val="90000"/>
            </a:lnSpc>
            <a:spcBef>
              <a:spcPct val="0"/>
            </a:spcBef>
            <a:spcAft>
              <a:spcPct val="35000"/>
            </a:spcAft>
          </a:pPr>
          <a:endParaRPr lang="it-IT" sz="2400" b="1" kern="1200" dirty="0" smtClean="0"/>
        </a:p>
        <a:p>
          <a:pPr lvl="0" algn="l" defTabSz="1066800">
            <a:lnSpc>
              <a:spcPct val="90000"/>
            </a:lnSpc>
            <a:spcBef>
              <a:spcPct val="0"/>
            </a:spcBef>
            <a:spcAft>
              <a:spcPct val="35000"/>
            </a:spcAft>
          </a:pPr>
          <a:r>
            <a:rPr lang="el-GR" sz="2000" b="1" kern="1200" dirty="0" smtClean="0"/>
            <a:t>Διαγνωστικά</a:t>
          </a:r>
          <a:r>
            <a:rPr lang="it-IT" sz="2000" b="1" kern="1200" dirty="0" smtClean="0"/>
            <a:t> </a:t>
          </a:r>
          <a:r>
            <a:rPr lang="el-GR" sz="2000" b="1" kern="1200" dirty="0" smtClean="0"/>
            <a:t>κριτήρια</a:t>
          </a:r>
          <a:r>
            <a:rPr lang="it-IT" sz="2000" b="1" kern="1200" dirty="0" smtClean="0"/>
            <a:t> </a:t>
          </a:r>
          <a:r>
            <a:rPr lang="el-GR" sz="2000" b="1" kern="1200" dirty="0" smtClean="0"/>
            <a:t>για</a:t>
          </a:r>
          <a:r>
            <a:rPr lang="it-IT" sz="2000" b="1" kern="1200" dirty="0" smtClean="0"/>
            <a:t> </a:t>
          </a:r>
          <a:r>
            <a:rPr lang="it-IT" sz="2000" b="1" kern="1200" dirty="0" smtClean="0"/>
            <a:t>F91.3 </a:t>
          </a:r>
        </a:p>
        <a:p>
          <a:pPr lvl="0" algn="l" defTabSz="1066800">
            <a:lnSpc>
              <a:spcPct val="90000"/>
            </a:lnSpc>
            <a:spcBef>
              <a:spcPct val="0"/>
            </a:spcBef>
            <a:spcAft>
              <a:spcPct val="35000"/>
            </a:spcAft>
          </a:pPr>
          <a:r>
            <a:rPr lang="el-GR" sz="2000" b="1" kern="1200" dirty="0" err="1" smtClean="0"/>
            <a:t>Εναντιωμα</a:t>
          </a:r>
          <a:r>
            <a:rPr lang="el-GR" sz="2000" b="1" kern="1200" dirty="0" smtClean="0"/>
            <a:t>-</a:t>
          </a:r>
          <a:r>
            <a:rPr lang="el-GR" sz="2000" b="1" kern="1200" dirty="0" err="1" smtClean="0"/>
            <a:t>τική</a:t>
          </a:r>
          <a:r>
            <a:rPr lang="it-IT" sz="2000" b="1" kern="1200" dirty="0" smtClean="0"/>
            <a:t> </a:t>
          </a:r>
          <a:r>
            <a:rPr lang="el-GR" sz="2000" b="1" kern="1200" dirty="0" smtClean="0"/>
            <a:t>Προκλητική Διαταραχή</a:t>
          </a:r>
          <a:r>
            <a:rPr lang="it-IT" sz="2000" b="1" kern="1200" dirty="0" smtClean="0"/>
            <a:t> </a:t>
          </a:r>
          <a:endParaRPr lang="it-IT" sz="2000" b="1" kern="1200" dirty="0" smtClean="0"/>
        </a:p>
        <a:p>
          <a:pPr lvl="0" algn="l" defTabSz="1066800">
            <a:lnSpc>
              <a:spcPct val="90000"/>
            </a:lnSpc>
            <a:spcBef>
              <a:spcPct val="0"/>
            </a:spcBef>
            <a:spcAft>
              <a:spcPct val="35000"/>
            </a:spcAft>
          </a:pPr>
          <a:endParaRPr lang="it-IT" sz="2400" b="1" kern="1200" dirty="0" smtClean="0"/>
        </a:p>
        <a:p>
          <a:pPr lvl="0" algn="l" defTabSz="1066800">
            <a:lnSpc>
              <a:spcPct val="90000"/>
            </a:lnSpc>
            <a:spcBef>
              <a:spcPct val="0"/>
            </a:spcBef>
            <a:spcAft>
              <a:spcPct val="35000"/>
            </a:spcAft>
          </a:pPr>
          <a:r>
            <a:rPr lang="it-IT" sz="1400" b="1" kern="1200" dirty="0" smtClean="0"/>
            <a:t>[313.81]  (DSM IV, TR)</a:t>
          </a:r>
          <a:endParaRPr lang="it-IT" sz="1400" kern="1200" dirty="0"/>
        </a:p>
      </dsp:txBody>
      <dsp:txXfrm>
        <a:off x="0" y="0"/>
        <a:ext cx="1742593" cy="6408712"/>
      </dsp:txXfrm>
    </dsp:sp>
    <dsp:sp modelId="{E4F5EC91-93C1-AF45-B895-F1F2918C4322}">
      <dsp:nvSpPr>
        <dsp:cNvPr id="0" name=""/>
        <dsp:cNvSpPr/>
      </dsp:nvSpPr>
      <dsp:spPr>
        <a:xfrm>
          <a:off x="1873288" y="57656"/>
          <a:ext cx="6839679" cy="2657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b="1" kern="1200" dirty="0" smtClean="0"/>
            <a:t>A.</a:t>
          </a:r>
          <a:r>
            <a:rPr lang="en-GB" sz="1200" kern="1200" dirty="0" smtClean="0"/>
            <a:t> </a:t>
          </a:r>
          <a:r>
            <a:rPr lang="el-GR" sz="1200" kern="1200" dirty="0" smtClean="0"/>
            <a:t>Μια αρνητική εχθρική και προκλητική συμπεριφορά, που κρατάει τουλάχιστον 6 μήνες</a:t>
          </a:r>
          <a:r>
            <a:rPr lang="en-GB" sz="1200" kern="1200" dirty="0" smtClean="0"/>
            <a:t>, </a:t>
          </a:r>
          <a:r>
            <a:rPr lang="el-GR" sz="1200" kern="1200" dirty="0" smtClean="0"/>
            <a:t>κατά την διάρκεια της οποίας παρατηρούνται </a:t>
          </a:r>
          <a:r>
            <a:rPr lang="en-GB" sz="1200" kern="1200" dirty="0" smtClean="0"/>
            <a:t>4 (</a:t>
          </a:r>
          <a:r>
            <a:rPr lang="el-GR" sz="1200" kern="1200" dirty="0" smtClean="0"/>
            <a:t>ή περισσότερα</a:t>
          </a:r>
          <a:r>
            <a:rPr lang="en-GB" sz="1200" kern="1200" dirty="0" smtClean="0"/>
            <a:t>) </a:t>
          </a:r>
          <a:r>
            <a:rPr lang="el-GR" sz="1200" kern="1200" dirty="0" smtClean="0"/>
            <a:t>από τα ακόλουθα</a:t>
          </a:r>
          <a:r>
            <a:rPr lang="en-GB" sz="1200" kern="1200" dirty="0" smtClean="0"/>
            <a:t>:</a:t>
          </a:r>
          <a:endParaRPr lang="it-IT" sz="1200" kern="1200" dirty="0" smtClean="0"/>
        </a:p>
        <a:p>
          <a:pPr lvl="0" algn="l" defTabSz="533400">
            <a:lnSpc>
              <a:spcPct val="90000"/>
            </a:lnSpc>
            <a:spcBef>
              <a:spcPct val="0"/>
            </a:spcBef>
            <a:spcAft>
              <a:spcPct val="35000"/>
            </a:spcAft>
          </a:pPr>
          <a:r>
            <a:rPr lang="en-GB" sz="1200" kern="1200" dirty="0" smtClean="0"/>
            <a:t>1) </a:t>
          </a:r>
          <a:r>
            <a:rPr lang="el-GR" sz="1200" kern="1200" dirty="0" smtClean="0"/>
            <a:t>Συχνή οργή</a:t>
          </a:r>
          <a:endParaRPr lang="it-IT" sz="1200" kern="1200" dirty="0" smtClean="0"/>
        </a:p>
        <a:p>
          <a:pPr lvl="0" algn="l" defTabSz="533400">
            <a:lnSpc>
              <a:spcPct val="90000"/>
            </a:lnSpc>
            <a:spcBef>
              <a:spcPct val="0"/>
            </a:spcBef>
            <a:spcAft>
              <a:spcPct val="35000"/>
            </a:spcAft>
          </a:pPr>
          <a:r>
            <a:rPr lang="en-GB" sz="1200" kern="1200" dirty="0" smtClean="0"/>
            <a:t>2) </a:t>
          </a:r>
          <a:r>
            <a:rPr lang="el-GR" sz="1200" kern="1200" dirty="0" smtClean="0"/>
            <a:t>Συχνή λογομαχία με ενήλικες</a:t>
          </a:r>
          <a:endParaRPr lang="it-IT" sz="1200" kern="1200" dirty="0" smtClean="0"/>
        </a:p>
        <a:p>
          <a:pPr lvl="0" algn="l" defTabSz="533400">
            <a:lnSpc>
              <a:spcPct val="90000"/>
            </a:lnSpc>
            <a:spcBef>
              <a:spcPct val="0"/>
            </a:spcBef>
            <a:spcAft>
              <a:spcPct val="35000"/>
            </a:spcAft>
          </a:pPr>
          <a:r>
            <a:rPr lang="en-GB" sz="1200" kern="1200" dirty="0" smtClean="0"/>
            <a:t>3) </a:t>
          </a:r>
          <a:r>
            <a:rPr lang="el-GR" sz="1200" kern="1200" dirty="0" smtClean="0"/>
            <a:t>Συχνά αμφισβητεί ενεργά ή και αρνείται να σεβαστεί τους κανόνες και/ή τις απαιτήσεις των ενηλίκων</a:t>
          </a:r>
          <a:r>
            <a:rPr lang="en-GB" sz="1200" kern="1200" dirty="0" smtClean="0"/>
            <a:t> </a:t>
          </a:r>
          <a:endParaRPr lang="it-IT" sz="1200" kern="1200" dirty="0" smtClean="0"/>
        </a:p>
        <a:p>
          <a:pPr lvl="0" algn="l" defTabSz="533400">
            <a:lnSpc>
              <a:spcPct val="90000"/>
            </a:lnSpc>
            <a:spcBef>
              <a:spcPct val="0"/>
            </a:spcBef>
            <a:spcAft>
              <a:spcPct val="35000"/>
            </a:spcAft>
          </a:pPr>
          <a:r>
            <a:rPr lang="en-GB" sz="1200" kern="1200" dirty="0" smtClean="0"/>
            <a:t>4) </a:t>
          </a:r>
          <a:r>
            <a:rPr lang="el-GR" sz="1200" kern="1200" dirty="0" smtClean="0"/>
            <a:t>Συχνά ενοχλεί σκόπιμα τους ανθρώπους</a:t>
          </a:r>
          <a:endParaRPr lang="it-IT" sz="1200" kern="1200" dirty="0" smtClean="0"/>
        </a:p>
        <a:p>
          <a:pPr lvl="0" algn="l" defTabSz="533400">
            <a:lnSpc>
              <a:spcPct val="90000"/>
            </a:lnSpc>
            <a:spcBef>
              <a:spcPct val="0"/>
            </a:spcBef>
            <a:spcAft>
              <a:spcPct val="35000"/>
            </a:spcAft>
          </a:pPr>
          <a:r>
            <a:rPr lang="en-GB" sz="1200" kern="1200" dirty="0" smtClean="0"/>
            <a:t>5) </a:t>
          </a:r>
          <a:r>
            <a:rPr lang="el-GR" sz="1200" kern="1200" dirty="0" smtClean="0"/>
            <a:t>Συχνά κατηγορεί άλλους για τα λάθη του ή την κακή συμπεριφορά του</a:t>
          </a:r>
          <a:r>
            <a:rPr lang="en-GB" sz="1200" kern="1200" dirty="0" smtClean="0"/>
            <a:t> </a:t>
          </a:r>
          <a:endParaRPr lang="it-IT" sz="1200" kern="1200" dirty="0" smtClean="0"/>
        </a:p>
        <a:p>
          <a:pPr lvl="0" algn="l" defTabSz="533400">
            <a:lnSpc>
              <a:spcPct val="90000"/>
            </a:lnSpc>
            <a:spcBef>
              <a:spcPct val="0"/>
            </a:spcBef>
            <a:spcAft>
              <a:spcPct val="35000"/>
            </a:spcAft>
          </a:pPr>
          <a:r>
            <a:rPr lang="en-GB" sz="1200" kern="1200" dirty="0" smtClean="0"/>
            <a:t>6) </a:t>
          </a:r>
          <a:r>
            <a:rPr lang="el-GR" sz="1200" b="0" i="0" kern="1200" dirty="0" smtClean="0"/>
            <a:t>Συχνά είναι ευαίσθητος ή ευερέθιστος με τους άλλους</a:t>
          </a:r>
          <a:endParaRPr lang="it-IT" sz="1200" kern="1200" dirty="0" smtClean="0"/>
        </a:p>
        <a:p>
          <a:pPr lvl="0" algn="l" defTabSz="533400">
            <a:lnSpc>
              <a:spcPct val="90000"/>
            </a:lnSpc>
            <a:spcBef>
              <a:spcPct val="0"/>
            </a:spcBef>
            <a:spcAft>
              <a:spcPct val="35000"/>
            </a:spcAft>
          </a:pPr>
          <a:r>
            <a:rPr lang="en-GB" sz="1200" kern="1200" dirty="0" smtClean="0"/>
            <a:t>7) </a:t>
          </a:r>
          <a:r>
            <a:rPr lang="el-GR" sz="1200" kern="1200" dirty="0" smtClean="0"/>
            <a:t>Είναι συχνά θυμωμένος ή μνησίκακος</a:t>
          </a:r>
          <a:r>
            <a:rPr lang="en-GB" sz="1200" kern="1200" dirty="0" smtClean="0"/>
            <a:t> </a:t>
          </a:r>
          <a:endParaRPr lang="it-IT" sz="1200" kern="1200" dirty="0" smtClean="0"/>
        </a:p>
        <a:p>
          <a:pPr lvl="0" algn="l" defTabSz="533400">
            <a:lnSpc>
              <a:spcPct val="90000"/>
            </a:lnSpc>
            <a:spcBef>
              <a:spcPct val="0"/>
            </a:spcBef>
            <a:spcAft>
              <a:spcPct val="35000"/>
            </a:spcAft>
          </a:pPr>
          <a:r>
            <a:rPr lang="en-GB" sz="1200" kern="1200" dirty="0" smtClean="0"/>
            <a:t>8) </a:t>
          </a:r>
          <a:r>
            <a:rPr lang="el-GR" sz="1200" b="0" i="0" kern="1200" dirty="0" smtClean="0"/>
            <a:t>είναι συχνά εμπαθής και εκδικητικός</a:t>
          </a:r>
          <a:endParaRPr lang="it-IT" sz="1200" kern="1200" dirty="0"/>
        </a:p>
      </dsp:txBody>
      <dsp:txXfrm>
        <a:off x="1873288" y="57656"/>
        <a:ext cx="6839679" cy="2657803"/>
      </dsp:txXfrm>
    </dsp:sp>
    <dsp:sp modelId="{6896ED01-E210-5240-9A35-CE94D1A95B42}">
      <dsp:nvSpPr>
        <dsp:cNvPr id="0" name=""/>
        <dsp:cNvSpPr/>
      </dsp:nvSpPr>
      <dsp:spPr>
        <a:xfrm>
          <a:off x="1742593" y="2715459"/>
          <a:ext cx="69703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FF821C9-BDD0-D846-82A9-E1DC938E807F}">
      <dsp:nvSpPr>
        <dsp:cNvPr id="0" name=""/>
        <dsp:cNvSpPr/>
      </dsp:nvSpPr>
      <dsp:spPr>
        <a:xfrm>
          <a:off x="1873288" y="2773116"/>
          <a:ext cx="6839679" cy="1153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b="1" kern="1200" dirty="0" smtClean="0"/>
            <a:t>B. </a:t>
          </a:r>
          <a:r>
            <a:rPr lang="el-GR" sz="1200" kern="1200" dirty="0" smtClean="0"/>
            <a:t>Η</a:t>
          </a:r>
          <a:r>
            <a:rPr lang="en-GB" sz="1200" kern="1200" dirty="0" smtClean="0"/>
            <a:t> </a:t>
          </a:r>
          <a:r>
            <a:rPr lang="el-GR" sz="1200" kern="1200" dirty="0" smtClean="0"/>
            <a:t>αφύσικη συμπεριφορά προκαλεί σημαντικά προβλήματα στις</a:t>
          </a:r>
          <a:r>
            <a:rPr lang="en-GB" sz="1200" kern="1200" dirty="0" smtClean="0"/>
            <a:t> </a:t>
          </a:r>
          <a:r>
            <a:rPr lang="el-GR" sz="1200" kern="1200" dirty="0" smtClean="0"/>
            <a:t>κοινωνικές</a:t>
          </a:r>
          <a:r>
            <a:rPr lang="en-GB" sz="1200" kern="1200" dirty="0" smtClean="0"/>
            <a:t>, </a:t>
          </a:r>
          <a:r>
            <a:rPr lang="el-GR" sz="1200" kern="1200" dirty="0" smtClean="0"/>
            <a:t>σχολικές και εργασιακές λειτουργίες</a:t>
          </a:r>
          <a:r>
            <a:rPr lang="en-GB" sz="1200" kern="1200" dirty="0" smtClean="0"/>
            <a:t>. </a:t>
          </a:r>
          <a:endParaRPr lang="it-IT" sz="1200" kern="1200" dirty="0"/>
        </a:p>
      </dsp:txBody>
      <dsp:txXfrm>
        <a:off x="1873288" y="2773116"/>
        <a:ext cx="6839679" cy="1153130"/>
      </dsp:txXfrm>
    </dsp:sp>
    <dsp:sp modelId="{7EBE8200-18CD-6E43-9F02-57AEA6AAB6ED}">
      <dsp:nvSpPr>
        <dsp:cNvPr id="0" name=""/>
        <dsp:cNvSpPr/>
      </dsp:nvSpPr>
      <dsp:spPr>
        <a:xfrm>
          <a:off x="1742593" y="3384375"/>
          <a:ext cx="69703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4E21C54-541F-8B4C-9270-E3C3CCFECB21}">
      <dsp:nvSpPr>
        <dsp:cNvPr id="0" name=""/>
        <dsp:cNvSpPr/>
      </dsp:nvSpPr>
      <dsp:spPr>
        <a:xfrm>
          <a:off x="1873288" y="3384379"/>
          <a:ext cx="6839679" cy="1153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l-GR" sz="1200" kern="1200" dirty="0" smtClean="0"/>
            <a:t>Η συμπεριφορά δεν εμφανίζεται απλά κατά τη διάρκεια της</a:t>
          </a:r>
          <a:r>
            <a:rPr lang="en-GB" sz="1200" kern="1200" dirty="0" smtClean="0"/>
            <a:t> </a:t>
          </a:r>
          <a:r>
            <a:rPr lang="el-GR" sz="1200" b="1" u="sng" kern="1200" dirty="0" smtClean="0"/>
            <a:t>ψυχωτικής Διαταραχής </a:t>
          </a:r>
          <a:r>
            <a:rPr lang="el-GR" sz="1200" kern="1200" dirty="0" smtClean="0"/>
            <a:t>ή</a:t>
          </a:r>
          <a:r>
            <a:rPr lang="en-GB" sz="1200" kern="1200" dirty="0" smtClean="0"/>
            <a:t> </a:t>
          </a:r>
          <a:r>
            <a:rPr lang="el-GR" sz="1200" kern="1200" dirty="0" smtClean="0"/>
            <a:t>της</a:t>
          </a:r>
          <a:r>
            <a:rPr lang="en-GB" sz="1200" kern="1200" dirty="0" smtClean="0"/>
            <a:t>  </a:t>
          </a:r>
          <a:r>
            <a:rPr lang="el-GR" sz="1200" b="1" u="sng" kern="1200" dirty="0" smtClean="0"/>
            <a:t>Διαταραχής Συμπεριφοράς</a:t>
          </a:r>
          <a:r>
            <a:rPr lang="en-GB" sz="1200" b="1" u="sng" kern="1200" dirty="0" smtClean="0"/>
            <a:t>. </a:t>
          </a:r>
          <a:endParaRPr lang="it-IT" sz="1200" kern="1200" dirty="0"/>
        </a:p>
      </dsp:txBody>
      <dsp:txXfrm>
        <a:off x="1873288" y="3384379"/>
        <a:ext cx="6839679" cy="1153130"/>
      </dsp:txXfrm>
    </dsp:sp>
    <dsp:sp modelId="{93998522-D6A9-DE4E-AEB3-CDF3F17F98D6}">
      <dsp:nvSpPr>
        <dsp:cNvPr id="0" name=""/>
        <dsp:cNvSpPr/>
      </dsp:nvSpPr>
      <dsp:spPr>
        <a:xfrm>
          <a:off x="1742593" y="4032448"/>
          <a:ext cx="69703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DCC40F1-F6BC-794E-9553-A8DC5B462E36}">
      <dsp:nvSpPr>
        <dsp:cNvPr id="0" name=""/>
        <dsp:cNvSpPr/>
      </dsp:nvSpPr>
      <dsp:spPr>
        <a:xfrm>
          <a:off x="1873288" y="3960436"/>
          <a:ext cx="6839679" cy="1153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b="1" kern="1200" dirty="0" smtClean="0"/>
            <a:t>D.</a:t>
          </a:r>
          <a:r>
            <a:rPr lang="en-GB" sz="1200" kern="1200" dirty="0" smtClean="0"/>
            <a:t> </a:t>
          </a:r>
          <a:r>
            <a:rPr lang="el-GR" sz="1200" kern="1200" dirty="0" smtClean="0"/>
            <a:t>Τα κριτήρια</a:t>
          </a:r>
          <a:r>
            <a:rPr lang="el-GR" sz="1200" b="0" i="0" kern="1200" dirty="0" smtClean="0"/>
            <a:t> για τη </a:t>
          </a:r>
          <a:r>
            <a:rPr lang="el-GR" sz="1200" b="1" i="0" kern="1200" dirty="0" smtClean="0"/>
            <a:t>διαταραχή συμπεριφοράς</a:t>
          </a:r>
          <a:r>
            <a:rPr lang="el-GR" sz="1200" b="0" i="0" kern="1200" dirty="0" smtClean="0"/>
            <a:t> δεν πληρούνται, και αν το υποκείμενο είναι πάνω από 18 ετών, δεν πληρούνται τα κριτήρια για την </a:t>
          </a:r>
          <a:r>
            <a:rPr lang="el-GR" sz="1200" b="1" i="0" kern="1200" dirty="0" smtClean="0"/>
            <a:t>αντικοινωνική διαταραχή της προσωπικότητας</a:t>
          </a:r>
          <a:r>
            <a:rPr lang="el-GR" sz="1200" b="0" i="0" kern="1200" dirty="0" smtClean="0"/>
            <a:t>.</a:t>
          </a:r>
          <a:endParaRPr lang="it-IT" sz="1200" kern="1200" dirty="0"/>
        </a:p>
      </dsp:txBody>
      <dsp:txXfrm>
        <a:off x="1873288" y="3960436"/>
        <a:ext cx="6839679" cy="1153130"/>
      </dsp:txXfrm>
    </dsp:sp>
    <dsp:sp modelId="{A208B1F1-CBE7-BA47-90AE-267A59B07878}">
      <dsp:nvSpPr>
        <dsp:cNvPr id="0" name=""/>
        <dsp:cNvSpPr/>
      </dsp:nvSpPr>
      <dsp:spPr>
        <a:xfrm>
          <a:off x="1742593" y="6347819"/>
          <a:ext cx="69703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A0ED06-4A84-7743-9DD0-B41DF013030B}">
      <dsp:nvSpPr>
        <dsp:cNvPr id="0" name=""/>
        <dsp:cNvSpPr/>
      </dsp:nvSpPr>
      <dsp:spPr>
        <a:xfrm>
          <a:off x="0" y="3129"/>
          <a:ext cx="8712968"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81B6721-A768-964F-A11C-E63FDC130740}">
      <dsp:nvSpPr>
        <dsp:cNvPr id="0" name=""/>
        <dsp:cNvSpPr/>
      </dsp:nvSpPr>
      <dsp:spPr>
        <a:xfrm>
          <a:off x="0" y="3129"/>
          <a:ext cx="1742593" cy="640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l-GR" sz="2400" b="1" kern="1200" dirty="0" smtClean="0"/>
            <a:t>Πίνακας </a:t>
          </a:r>
          <a:r>
            <a:rPr lang="en-GB" sz="2400" b="1" kern="1200" dirty="0" smtClean="0"/>
            <a:t>2 </a:t>
          </a:r>
          <a:endParaRPr lang="en-GB" sz="2400" b="1" kern="1200" dirty="0" smtClean="0"/>
        </a:p>
        <a:p>
          <a:pPr lvl="0" algn="l" defTabSz="1066800">
            <a:lnSpc>
              <a:spcPct val="90000"/>
            </a:lnSpc>
            <a:spcBef>
              <a:spcPct val="0"/>
            </a:spcBef>
            <a:spcAft>
              <a:spcPct val="35000"/>
            </a:spcAft>
          </a:pPr>
          <a:endParaRPr lang="en-GB" sz="2400" b="1" kern="1200" dirty="0" smtClean="0"/>
        </a:p>
        <a:p>
          <a:pPr lvl="0" algn="l" defTabSz="1066800">
            <a:lnSpc>
              <a:spcPct val="90000"/>
            </a:lnSpc>
            <a:spcBef>
              <a:spcPct val="0"/>
            </a:spcBef>
            <a:spcAft>
              <a:spcPct val="35000"/>
            </a:spcAft>
          </a:pPr>
          <a:r>
            <a:rPr lang="el-GR" sz="2400" b="1" kern="1200" dirty="0" smtClean="0"/>
            <a:t>Διαγνωστικά κριτήρια για</a:t>
          </a:r>
          <a:r>
            <a:rPr lang="en-GB" sz="2400" b="1" kern="1200" dirty="0" smtClean="0"/>
            <a:t> </a:t>
          </a:r>
          <a:r>
            <a:rPr lang="en-GB" sz="2400" b="1" kern="1200" dirty="0" smtClean="0"/>
            <a:t>F91.8 </a:t>
          </a:r>
        </a:p>
        <a:p>
          <a:pPr lvl="0" algn="l" defTabSz="1066800">
            <a:lnSpc>
              <a:spcPct val="90000"/>
            </a:lnSpc>
            <a:spcBef>
              <a:spcPct val="0"/>
            </a:spcBef>
            <a:spcAft>
              <a:spcPct val="35000"/>
            </a:spcAft>
          </a:pPr>
          <a:r>
            <a:rPr lang="el-GR" sz="2400" b="1" kern="1200" dirty="0" smtClean="0"/>
            <a:t>Διαταραχή </a:t>
          </a:r>
          <a:r>
            <a:rPr lang="el-GR" sz="2400" b="1" kern="1200" dirty="0" err="1" smtClean="0"/>
            <a:t>συμπερι</a:t>
          </a:r>
          <a:r>
            <a:rPr lang="el-GR" sz="2400" b="1" kern="1200" dirty="0" smtClean="0"/>
            <a:t>-φοράς</a:t>
          </a:r>
          <a:endParaRPr lang="en-GB" sz="2400" b="1" kern="1200" dirty="0" smtClean="0"/>
        </a:p>
        <a:p>
          <a:pPr lvl="0" algn="l" defTabSz="1066800">
            <a:lnSpc>
              <a:spcPct val="90000"/>
            </a:lnSpc>
            <a:spcBef>
              <a:spcPct val="0"/>
            </a:spcBef>
            <a:spcAft>
              <a:spcPct val="35000"/>
            </a:spcAft>
          </a:pPr>
          <a:r>
            <a:rPr lang="en-GB" sz="1400" b="1" kern="1200" dirty="0" smtClean="0"/>
            <a:t>(312.xx) – DSM IV TR</a:t>
          </a:r>
          <a:endParaRPr lang="it-IT" sz="1400" kern="1200" dirty="0"/>
        </a:p>
      </dsp:txBody>
      <dsp:txXfrm>
        <a:off x="0" y="3129"/>
        <a:ext cx="1742593" cy="6402453"/>
      </dsp:txXfrm>
    </dsp:sp>
    <dsp:sp modelId="{E4F5EC91-93C1-AF45-B895-F1F2918C4322}">
      <dsp:nvSpPr>
        <dsp:cNvPr id="0" name=""/>
        <dsp:cNvSpPr/>
      </dsp:nvSpPr>
      <dsp:spPr>
        <a:xfrm>
          <a:off x="1873288" y="44238"/>
          <a:ext cx="6839679" cy="3727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en-GB" sz="800" b="1" kern="1200" dirty="0" smtClean="0"/>
            <a:t>A.</a:t>
          </a:r>
          <a:r>
            <a:rPr lang="en-GB" sz="800" kern="1200" dirty="0" smtClean="0"/>
            <a:t> </a:t>
          </a:r>
          <a:r>
            <a:rPr lang="el-GR" sz="800" kern="1200" dirty="0" smtClean="0"/>
            <a:t>Ένας </a:t>
          </a:r>
          <a:r>
            <a:rPr lang="el-GR" sz="800" b="0" i="0" kern="1200" dirty="0" smtClean="0"/>
            <a:t>επαναλαμβανόμενος και επίμονος τρόπος συμπεριφοράς, όπου παραβιάζονται τα θεμελιώδη δικαιώματα των άλλων, ή τα κύρια πρότυπα ή κοινωνικοί κανόνες που αρμόζουν στην ηλικία, όπως φαίνεται από την παρουσία τριών (ή περισσότερων) από τα ακόλουθα κριτήρια κατά τους 12 προηγούμενους μήνες, με την παρουσία τουλάχιστον ενός κριτηρίου τους τελευταίους 6 μήνες:</a:t>
          </a:r>
          <a:r>
            <a:rPr lang="en-GB" sz="800" kern="1200" dirty="0" smtClean="0"/>
            <a:t> </a:t>
          </a:r>
          <a:endParaRPr lang="it-IT" sz="800" kern="1200" dirty="0" smtClean="0"/>
        </a:p>
        <a:p>
          <a:pPr lvl="0" algn="l" defTabSz="355600">
            <a:lnSpc>
              <a:spcPct val="90000"/>
            </a:lnSpc>
            <a:spcBef>
              <a:spcPct val="0"/>
            </a:spcBef>
            <a:spcAft>
              <a:spcPct val="35000"/>
            </a:spcAft>
          </a:pPr>
          <a:endParaRPr lang="it-IT" sz="800" kern="1200" dirty="0" smtClean="0"/>
        </a:p>
        <a:p>
          <a:pPr lvl="0" algn="l" defTabSz="355600">
            <a:lnSpc>
              <a:spcPct val="90000"/>
            </a:lnSpc>
            <a:spcBef>
              <a:spcPct val="0"/>
            </a:spcBef>
            <a:spcAft>
              <a:spcPct val="35000"/>
            </a:spcAft>
          </a:pPr>
          <a:r>
            <a:rPr lang="el-GR" sz="800" b="1" u="sng" kern="1200" dirty="0" smtClean="0"/>
            <a:t>Επιθετικότητα</a:t>
          </a:r>
          <a:r>
            <a:rPr lang="en-GB" sz="800" b="1" u="sng" kern="1200" dirty="0" smtClean="0"/>
            <a:t> </a:t>
          </a:r>
          <a:r>
            <a:rPr lang="el-GR" sz="800" b="1" u="sng" kern="1200" dirty="0" smtClean="0"/>
            <a:t>προς ανθρώπους ή ζώα</a:t>
          </a:r>
          <a:endParaRPr lang="it-IT" sz="800" kern="1200" dirty="0" smtClean="0"/>
        </a:p>
        <a:p>
          <a:pPr lvl="0" algn="l" defTabSz="355600">
            <a:lnSpc>
              <a:spcPct val="90000"/>
            </a:lnSpc>
            <a:spcBef>
              <a:spcPct val="0"/>
            </a:spcBef>
            <a:spcAft>
              <a:spcPct val="35000"/>
            </a:spcAft>
          </a:pPr>
          <a:r>
            <a:rPr lang="en-GB" sz="800" kern="1200" dirty="0" smtClean="0"/>
            <a:t>1) </a:t>
          </a:r>
          <a:r>
            <a:rPr lang="el-GR" sz="800" kern="1200" dirty="0" smtClean="0"/>
            <a:t>Συχνά μεταχειρίζεται σκληρά, απειλεί ή τρομοκρατεί άλλους</a:t>
          </a:r>
          <a:endParaRPr lang="it-IT" sz="800" kern="1200" dirty="0" smtClean="0"/>
        </a:p>
        <a:p>
          <a:pPr lvl="0" algn="l" defTabSz="355600">
            <a:lnSpc>
              <a:spcPct val="90000"/>
            </a:lnSpc>
            <a:spcBef>
              <a:spcPct val="0"/>
            </a:spcBef>
            <a:spcAft>
              <a:spcPct val="35000"/>
            </a:spcAft>
          </a:pPr>
          <a:r>
            <a:rPr lang="en-GB" sz="800" kern="1200" dirty="0" smtClean="0"/>
            <a:t>2) </a:t>
          </a:r>
          <a:r>
            <a:rPr lang="el-GR" sz="800" b="0" i="0" kern="1200" dirty="0" smtClean="0"/>
            <a:t>συχνά ξεκινά συμπλοκές</a:t>
          </a:r>
          <a:endParaRPr lang="it-IT" sz="800" kern="1200" dirty="0" smtClean="0"/>
        </a:p>
        <a:p>
          <a:pPr lvl="0" algn="l" defTabSz="355600">
            <a:lnSpc>
              <a:spcPct val="90000"/>
            </a:lnSpc>
            <a:spcBef>
              <a:spcPct val="0"/>
            </a:spcBef>
            <a:spcAft>
              <a:spcPct val="35000"/>
            </a:spcAft>
          </a:pPr>
          <a:r>
            <a:rPr lang="en-GB" sz="800" kern="1200" dirty="0" smtClean="0"/>
            <a:t>3) </a:t>
          </a:r>
          <a:r>
            <a:rPr lang="el-GR" sz="800" b="0" i="0" kern="1200" dirty="0" smtClean="0"/>
            <a:t>έχει χρησιμοποιήσει ένα όπλο που μπορεί να προκαλέσει σωματικές βλάβες σε άλλους (πχ, ένα ξύλο, μια σανίδα, ένα σπασμένο μπουκάλι, ένα μαχαίρι, ένα όπλο)</a:t>
          </a:r>
          <a:endParaRPr lang="it-IT" sz="800" kern="1200" dirty="0" smtClean="0"/>
        </a:p>
        <a:p>
          <a:pPr lvl="0" algn="l" defTabSz="355600">
            <a:lnSpc>
              <a:spcPct val="90000"/>
            </a:lnSpc>
            <a:spcBef>
              <a:spcPct val="0"/>
            </a:spcBef>
            <a:spcAft>
              <a:spcPct val="35000"/>
            </a:spcAft>
          </a:pPr>
          <a:r>
            <a:rPr lang="en-GB" sz="800" kern="1200" dirty="0" smtClean="0"/>
            <a:t>4) </a:t>
          </a:r>
          <a:r>
            <a:rPr lang="el-GR" sz="800" kern="1200" dirty="0" smtClean="0"/>
            <a:t>έχει φερθεί με σωματική σκληρότητα προς άλλους ανθρώπους </a:t>
          </a:r>
          <a:r>
            <a:rPr lang="en-GB" sz="800" kern="1200" dirty="0" smtClean="0"/>
            <a:t> </a:t>
          </a:r>
          <a:endParaRPr lang="it-IT" sz="800" kern="1200" dirty="0" smtClean="0"/>
        </a:p>
        <a:p>
          <a:pPr lvl="0" algn="l" defTabSz="355600">
            <a:lnSpc>
              <a:spcPct val="90000"/>
            </a:lnSpc>
            <a:spcBef>
              <a:spcPct val="0"/>
            </a:spcBef>
            <a:spcAft>
              <a:spcPct val="35000"/>
            </a:spcAft>
          </a:pPr>
          <a:r>
            <a:rPr lang="en-GB" sz="800" kern="1200" dirty="0" smtClean="0"/>
            <a:t>5) </a:t>
          </a:r>
          <a:r>
            <a:rPr lang="el-GR" sz="800" kern="1200" dirty="0" smtClean="0"/>
            <a:t>έχει φερθεί με σωματική σκληρότητα προς ζώα</a:t>
          </a:r>
          <a:endParaRPr lang="it-IT" sz="800" kern="1200" dirty="0" smtClean="0"/>
        </a:p>
        <a:p>
          <a:pPr lvl="0" algn="l" defTabSz="355600">
            <a:lnSpc>
              <a:spcPct val="90000"/>
            </a:lnSpc>
            <a:spcBef>
              <a:spcPct val="0"/>
            </a:spcBef>
            <a:spcAft>
              <a:spcPct val="35000"/>
            </a:spcAft>
          </a:pPr>
          <a:r>
            <a:rPr lang="en-GB" sz="800" kern="1200" dirty="0" smtClean="0"/>
            <a:t>6) </a:t>
          </a:r>
          <a:r>
            <a:rPr lang="el-GR" sz="800" kern="1200" dirty="0" smtClean="0"/>
            <a:t>έχει κλέψει κοιτάζοντας το θύμα</a:t>
          </a:r>
          <a:r>
            <a:rPr lang="en-GB" sz="800" kern="1200" dirty="0" smtClean="0"/>
            <a:t> (</a:t>
          </a:r>
          <a:r>
            <a:rPr lang="el-GR" sz="800" kern="1200" dirty="0" smtClean="0"/>
            <a:t>πχ. </a:t>
          </a:r>
          <a:r>
            <a:rPr lang="en-GB" sz="800" kern="1200" dirty="0" smtClean="0"/>
            <a:t> </a:t>
          </a:r>
          <a:r>
            <a:rPr lang="el-GR" sz="800" kern="1200" dirty="0" smtClean="0"/>
            <a:t>Σε επιθετικότητα</a:t>
          </a:r>
          <a:r>
            <a:rPr lang="en-GB" sz="800" kern="1200" dirty="0" smtClean="0"/>
            <a:t>, </a:t>
          </a:r>
          <a:r>
            <a:rPr lang="el-GR" sz="800" kern="1200" dirty="0" smtClean="0"/>
            <a:t>αρπαγή</a:t>
          </a:r>
          <a:r>
            <a:rPr lang="en-GB" sz="800" kern="1200" dirty="0" smtClean="0"/>
            <a:t>, </a:t>
          </a:r>
          <a:r>
            <a:rPr lang="el-GR" sz="800" kern="1200" dirty="0" smtClean="0"/>
            <a:t>εκβιασμό</a:t>
          </a:r>
          <a:r>
            <a:rPr lang="en-GB" sz="800" kern="1200" dirty="0" smtClean="0"/>
            <a:t>, </a:t>
          </a:r>
          <a:r>
            <a:rPr lang="el-GR" sz="800" b="0" i="0" kern="1200" dirty="0" smtClean="0"/>
            <a:t>ένοπλη ληστεία</a:t>
          </a:r>
          <a:r>
            <a:rPr lang="en-GB" sz="800" kern="1200" dirty="0" smtClean="0"/>
            <a:t>) </a:t>
          </a:r>
          <a:endParaRPr lang="it-IT" sz="800" kern="1200" dirty="0" smtClean="0"/>
        </a:p>
        <a:p>
          <a:pPr lvl="0" algn="l" defTabSz="355600">
            <a:lnSpc>
              <a:spcPct val="90000"/>
            </a:lnSpc>
            <a:spcBef>
              <a:spcPct val="0"/>
            </a:spcBef>
            <a:spcAft>
              <a:spcPct val="35000"/>
            </a:spcAft>
          </a:pPr>
          <a:r>
            <a:rPr lang="en-GB" sz="800" kern="1200" dirty="0" smtClean="0"/>
            <a:t>7) </a:t>
          </a:r>
          <a:r>
            <a:rPr lang="el-GR" sz="800" b="0" i="0" kern="1200" dirty="0" smtClean="0"/>
            <a:t>έχει αναγκάσει κάποιον να διαπράξει σεξουαλικές πράξεις.</a:t>
          </a:r>
          <a:endParaRPr lang="it-IT" sz="800" kern="1200" dirty="0" smtClean="0"/>
        </a:p>
        <a:p>
          <a:pPr lvl="0" algn="l" defTabSz="355600">
            <a:lnSpc>
              <a:spcPct val="90000"/>
            </a:lnSpc>
            <a:spcBef>
              <a:spcPct val="0"/>
            </a:spcBef>
            <a:spcAft>
              <a:spcPct val="35000"/>
            </a:spcAft>
          </a:pPr>
          <a:r>
            <a:rPr lang="el-GR" sz="800" b="1" u="sng" kern="1200" dirty="0" smtClean="0"/>
            <a:t>Καταστροφή της περιουσίας</a:t>
          </a:r>
          <a:endParaRPr lang="it-IT" sz="800" kern="1200" dirty="0" smtClean="0"/>
        </a:p>
        <a:p>
          <a:pPr lvl="0" algn="l" defTabSz="355600">
            <a:lnSpc>
              <a:spcPct val="90000"/>
            </a:lnSpc>
            <a:spcBef>
              <a:spcPct val="0"/>
            </a:spcBef>
            <a:spcAft>
              <a:spcPct val="35000"/>
            </a:spcAft>
          </a:pPr>
          <a:r>
            <a:rPr lang="en-GB" sz="800" kern="1200" dirty="0" smtClean="0"/>
            <a:t>8) </a:t>
          </a:r>
          <a:r>
            <a:rPr lang="el-GR" sz="800" b="0" i="0" kern="1200" dirty="0" smtClean="0"/>
            <a:t>έχει θέσει εσκεμμένα φωτιά με την πρόθεση να προκαλέσει σοβαρή ζημιά</a:t>
          </a:r>
          <a:endParaRPr lang="it-IT" sz="800" kern="1200" dirty="0" smtClean="0"/>
        </a:p>
        <a:p>
          <a:pPr lvl="0" algn="l" defTabSz="355600">
            <a:lnSpc>
              <a:spcPct val="90000"/>
            </a:lnSpc>
            <a:spcBef>
              <a:spcPct val="0"/>
            </a:spcBef>
            <a:spcAft>
              <a:spcPct val="35000"/>
            </a:spcAft>
          </a:pPr>
          <a:r>
            <a:rPr lang="en-GB" sz="800" kern="1200" dirty="0" smtClean="0"/>
            <a:t>9</a:t>
          </a:r>
          <a:r>
            <a:rPr lang="en-GB" sz="800" kern="1200" dirty="0" smtClean="0"/>
            <a:t>) </a:t>
          </a:r>
          <a:r>
            <a:rPr lang="el-GR" sz="800" b="0" i="0" kern="1200" dirty="0" smtClean="0"/>
            <a:t>έχει καταστρέψει σκόπιμα ιδιοκτησία άλλων ανθρώπων (με διαφορετικό τρόπο από το να βάλει φωτιά).</a:t>
          </a:r>
          <a:endParaRPr lang="it-IT" sz="800" kern="1200" dirty="0" smtClean="0"/>
        </a:p>
        <a:p>
          <a:pPr lvl="0" algn="l" defTabSz="355600">
            <a:lnSpc>
              <a:spcPct val="90000"/>
            </a:lnSpc>
            <a:spcBef>
              <a:spcPct val="0"/>
            </a:spcBef>
            <a:spcAft>
              <a:spcPct val="35000"/>
            </a:spcAft>
          </a:pPr>
          <a:r>
            <a:rPr lang="el-GR" sz="800" b="1" u="sng" kern="1200" dirty="0" smtClean="0"/>
            <a:t>Απάτη ή κλοπή</a:t>
          </a:r>
          <a:endParaRPr lang="it-IT" sz="800" kern="1200" dirty="0" smtClean="0"/>
        </a:p>
        <a:p>
          <a:pPr lvl="0" algn="l" defTabSz="355600">
            <a:lnSpc>
              <a:spcPct val="90000"/>
            </a:lnSpc>
            <a:spcBef>
              <a:spcPct val="0"/>
            </a:spcBef>
            <a:spcAft>
              <a:spcPct val="35000"/>
            </a:spcAft>
          </a:pPr>
          <a:r>
            <a:rPr lang="en-GB" sz="800" kern="1200" dirty="0" smtClean="0"/>
            <a:t>10) </a:t>
          </a:r>
          <a:r>
            <a:rPr lang="el-GR" sz="800" kern="1200" dirty="0" smtClean="0"/>
            <a:t>έχει εισβάλλει σε κάποιο κτίριο ή σπίτι ή έχει παραβιάσει κάποιο ξένο αυτοκίνητο</a:t>
          </a:r>
          <a:r>
            <a:rPr lang="en-GB" sz="800" kern="1200" dirty="0" smtClean="0"/>
            <a:t> </a:t>
          </a:r>
          <a:endParaRPr lang="it-IT" sz="800" kern="1200" dirty="0" smtClean="0"/>
        </a:p>
        <a:p>
          <a:pPr lvl="0" algn="l" defTabSz="355600">
            <a:lnSpc>
              <a:spcPct val="90000"/>
            </a:lnSpc>
            <a:spcBef>
              <a:spcPct val="0"/>
            </a:spcBef>
            <a:spcAft>
              <a:spcPct val="35000"/>
            </a:spcAft>
          </a:pPr>
          <a:r>
            <a:rPr lang="en-GB" sz="800" kern="1200" dirty="0" smtClean="0"/>
            <a:t>11) </a:t>
          </a:r>
          <a:r>
            <a:rPr lang="el-GR" sz="800" b="0" i="0" kern="1200" dirty="0" smtClean="0"/>
            <a:t>συχνά λέει ψέματα για να αποκτήσει την εύνοια ή πλεονεκτήματα ή για να αποφύγει τις υποχρεώσεις (που σημαίνει ότι εξαπατά  τους άλλους)</a:t>
          </a:r>
          <a:endParaRPr lang="it-IT" sz="800" kern="1200" dirty="0" smtClean="0"/>
        </a:p>
        <a:p>
          <a:pPr lvl="0" algn="l" defTabSz="355600">
            <a:lnSpc>
              <a:spcPct val="90000"/>
            </a:lnSpc>
            <a:spcBef>
              <a:spcPct val="0"/>
            </a:spcBef>
            <a:spcAft>
              <a:spcPct val="35000"/>
            </a:spcAft>
          </a:pPr>
          <a:r>
            <a:rPr lang="en-GB" sz="800" kern="1200" dirty="0" smtClean="0"/>
            <a:t>12) </a:t>
          </a:r>
          <a:r>
            <a:rPr lang="el-GR" sz="800" kern="1200" dirty="0" smtClean="0"/>
            <a:t>Έχει κλέψει χωρίς να  αντιμετωπίζει το θύμα</a:t>
          </a:r>
          <a:r>
            <a:rPr lang="en-GB" sz="800" kern="1200" dirty="0" smtClean="0"/>
            <a:t> (</a:t>
          </a:r>
          <a:r>
            <a:rPr lang="el-GR" sz="800" kern="1200" dirty="0" smtClean="0"/>
            <a:t>για παράδειγμα</a:t>
          </a:r>
          <a:r>
            <a:rPr lang="en-GB" sz="800" kern="1200" dirty="0" smtClean="0"/>
            <a:t>, </a:t>
          </a:r>
          <a:r>
            <a:rPr lang="el-GR" sz="800" kern="1200" dirty="0" smtClean="0"/>
            <a:t>κλοπή σε καταστήματα</a:t>
          </a:r>
          <a:r>
            <a:rPr lang="en-GB" sz="800" kern="1200" dirty="0" smtClean="0"/>
            <a:t>, </a:t>
          </a:r>
          <a:r>
            <a:rPr lang="el-GR" sz="800" kern="1200" dirty="0" smtClean="0"/>
            <a:t>αλλά χωρίς διάρρηξη</a:t>
          </a:r>
          <a:r>
            <a:rPr lang="en-GB" sz="800" kern="1200" dirty="0" smtClean="0"/>
            <a:t>, </a:t>
          </a:r>
          <a:r>
            <a:rPr lang="el-GR" sz="800" kern="1200" dirty="0" smtClean="0"/>
            <a:t>πλαστογραφίες</a:t>
          </a:r>
          <a:r>
            <a:rPr lang="en-GB" sz="800" kern="1200" dirty="0" smtClean="0"/>
            <a:t>).  </a:t>
          </a:r>
          <a:endParaRPr lang="it-IT" sz="800" kern="1200" dirty="0" smtClean="0"/>
        </a:p>
        <a:p>
          <a:pPr lvl="0" algn="l" defTabSz="355600">
            <a:lnSpc>
              <a:spcPct val="90000"/>
            </a:lnSpc>
            <a:spcBef>
              <a:spcPct val="0"/>
            </a:spcBef>
            <a:spcAft>
              <a:spcPct val="35000"/>
            </a:spcAft>
          </a:pPr>
          <a:r>
            <a:rPr lang="el-GR" sz="800" b="1" u="sng" kern="1200" dirty="0" smtClean="0"/>
            <a:t>Σοβαρές παραβιάσεις των κανόνων</a:t>
          </a:r>
          <a:endParaRPr lang="it-IT" sz="800" kern="1200" dirty="0" smtClean="0"/>
        </a:p>
        <a:p>
          <a:pPr lvl="0" algn="l" defTabSz="355600">
            <a:lnSpc>
              <a:spcPct val="90000"/>
            </a:lnSpc>
            <a:spcBef>
              <a:spcPct val="0"/>
            </a:spcBef>
            <a:spcAft>
              <a:spcPct val="35000"/>
            </a:spcAft>
          </a:pPr>
          <a:r>
            <a:rPr lang="en-GB" sz="800" kern="1200" dirty="0" smtClean="0"/>
            <a:t>13) </a:t>
          </a:r>
          <a:r>
            <a:rPr lang="el-GR" sz="800" b="0" i="0" kern="1200" dirty="0" smtClean="0"/>
            <a:t>συχνά μένει έξω όλη τη νύχτα παρά την γονική απαγόρευση, αρχίζοντας πριν από την ηλικία των 13 ετών</a:t>
          </a:r>
          <a:endParaRPr lang="it-IT" sz="800" kern="1200" dirty="0" smtClean="0"/>
        </a:p>
        <a:p>
          <a:pPr lvl="0" algn="l" defTabSz="355600">
            <a:lnSpc>
              <a:spcPct val="90000"/>
            </a:lnSpc>
            <a:spcBef>
              <a:spcPct val="0"/>
            </a:spcBef>
            <a:spcAft>
              <a:spcPct val="35000"/>
            </a:spcAft>
          </a:pPr>
          <a:r>
            <a:rPr lang="en-GB" sz="800" kern="1200" dirty="0" smtClean="0"/>
            <a:t>14)  </a:t>
          </a:r>
          <a:r>
            <a:rPr lang="el-GR" sz="800" b="0" i="0" kern="1200" dirty="0" smtClean="0"/>
            <a:t>έχει φύγει από το σπίτι τουλάχιστον δύο φορές, ενώ ζούσε με τους γονείς ή τον κηδεμόνα του (ή μία φορά χωρίς επιστροφή για μεγάλο χρονικό διάστημα)</a:t>
          </a:r>
          <a:endParaRPr lang="it-IT" sz="800" kern="1200" dirty="0" smtClean="0"/>
        </a:p>
        <a:p>
          <a:pPr lvl="0" algn="l" defTabSz="355600">
            <a:lnSpc>
              <a:spcPct val="90000"/>
            </a:lnSpc>
            <a:spcBef>
              <a:spcPct val="0"/>
            </a:spcBef>
            <a:spcAft>
              <a:spcPct val="35000"/>
            </a:spcAft>
          </a:pPr>
          <a:r>
            <a:rPr lang="en-GB" sz="800" kern="1200" dirty="0" smtClean="0"/>
            <a:t>15) often plays truant, starting before the age of 13. </a:t>
          </a:r>
          <a:endParaRPr lang="it-IT" sz="800" kern="1200" dirty="0"/>
        </a:p>
      </dsp:txBody>
      <dsp:txXfrm>
        <a:off x="1873288" y="44238"/>
        <a:ext cx="6839679" cy="3727102"/>
      </dsp:txXfrm>
    </dsp:sp>
    <dsp:sp modelId="{6896ED01-E210-5240-9A35-CE94D1A95B42}">
      <dsp:nvSpPr>
        <dsp:cNvPr id="0" name=""/>
        <dsp:cNvSpPr/>
      </dsp:nvSpPr>
      <dsp:spPr>
        <a:xfrm>
          <a:off x="1742593" y="3771341"/>
          <a:ext cx="69703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FF821C9-BDD0-D846-82A9-E1DC938E807F}">
      <dsp:nvSpPr>
        <dsp:cNvPr id="0" name=""/>
        <dsp:cNvSpPr/>
      </dsp:nvSpPr>
      <dsp:spPr>
        <a:xfrm>
          <a:off x="1873288" y="3812450"/>
          <a:ext cx="6839679" cy="822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en-GB" sz="800" b="1" kern="1200" dirty="0" smtClean="0"/>
            <a:t>B.</a:t>
          </a:r>
          <a:r>
            <a:rPr lang="en-GB" sz="800" kern="1200" dirty="0" smtClean="0"/>
            <a:t> </a:t>
          </a:r>
          <a:r>
            <a:rPr lang="el-GR" sz="800" kern="1200" dirty="0" smtClean="0"/>
            <a:t>Η αφύσικη συμπεριφορά  προκαλεί σημαντικά προβλήματα στην κοινωνική</a:t>
          </a:r>
          <a:r>
            <a:rPr lang="en-GB" sz="800" kern="1200" dirty="0" smtClean="0"/>
            <a:t>, </a:t>
          </a:r>
          <a:r>
            <a:rPr lang="el-GR" sz="800" kern="1200" dirty="0" smtClean="0"/>
            <a:t>σχολική και εργασιακή λειτουργία</a:t>
          </a:r>
          <a:r>
            <a:rPr lang="en-GB" sz="800" kern="1200" dirty="0" smtClean="0"/>
            <a:t>. </a:t>
          </a:r>
          <a:endParaRPr lang="it-IT" sz="800" kern="1200" dirty="0"/>
        </a:p>
      </dsp:txBody>
      <dsp:txXfrm>
        <a:off x="1873288" y="3812450"/>
        <a:ext cx="6839679" cy="822190"/>
      </dsp:txXfrm>
    </dsp:sp>
    <dsp:sp modelId="{7EBE8200-18CD-6E43-9F02-57AEA6AAB6ED}">
      <dsp:nvSpPr>
        <dsp:cNvPr id="0" name=""/>
        <dsp:cNvSpPr/>
      </dsp:nvSpPr>
      <dsp:spPr>
        <a:xfrm>
          <a:off x="1742593" y="4192052"/>
          <a:ext cx="69703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4E21C54-541F-8B4C-9270-E3C3CCFECB21}">
      <dsp:nvSpPr>
        <dsp:cNvPr id="0" name=""/>
        <dsp:cNvSpPr/>
      </dsp:nvSpPr>
      <dsp:spPr>
        <a:xfrm>
          <a:off x="1873288" y="4248285"/>
          <a:ext cx="6839679" cy="822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en-GB" sz="800" b="1" kern="1200" dirty="0" smtClean="0"/>
            <a:t>C.</a:t>
          </a:r>
          <a:r>
            <a:rPr lang="en-GB" sz="800" kern="1200" dirty="0" smtClean="0"/>
            <a:t> </a:t>
          </a:r>
          <a:r>
            <a:rPr lang="el-GR" sz="800" b="0" i="0" kern="1200" dirty="0" smtClean="0"/>
            <a:t>Αν το υποκείμενο είναι άνω των 18, δεν πληρούνται τα κριτήρια για την Αντικοινωνική Διαταραχή της Προσωπικότητας</a:t>
          </a:r>
          <a:r>
            <a:rPr lang="en-GB" sz="800" kern="1200" dirty="0" smtClean="0"/>
            <a:t>.</a:t>
          </a:r>
          <a:endParaRPr lang="it-IT" sz="800" kern="1200" dirty="0"/>
        </a:p>
      </dsp:txBody>
      <dsp:txXfrm>
        <a:off x="1873288" y="4248285"/>
        <a:ext cx="6839679" cy="822190"/>
      </dsp:txXfrm>
    </dsp:sp>
    <dsp:sp modelId="{93998522-D6A9-DE4E-AEB3-CDF3F17F98D6}">
      <dsp:nvSpPr>
        <dsp:cNvPr id="0" name=""/>
        <dsp:cNvSpPr/>
      </dsp:nvSpPr>
      <dsp:spPr>
        <a:xfrm>
          <a:off x="1742593" y="4591919"/>
          <a:ext cx="69703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DCC40F1-F6BC-794E-9553-A8DC5B462E36}">
      <dsp:nvSpPr>
        <dsp:cNvPr id="0" name=""/>
        <dsp:cNvSpPr/>
      </dsp:nvSpPr>
      <dsp:spPr>
        <a:xfrm>
          <a:off x="1873288" y="4659018"/>
          <a:ext cx="6839679" cy="822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endParaRPr lang="it-IT" sz="800" kern="1200" dirty="0"/>
        </a:p>
      </dsp:txBody>
      <dsp:txXfrm>
        <a:off x="1873288" y="4659018"/>
        <a:ext cx="6839679" cy="822190"/>
      </dsp:txXfrm>
    </dsp:sp>
    <dsp:sp modelId="{A208B1F1-CBE7-BA47-90AE-267A59B07878}">
      <dsp:nvSpPr>
        <dsp:cNvPr id="0" name=""/>
        <dsp:cNvSpPr/>
      </dsp:nvSpPr>
      <dsp:spPr>
        <a:xfrm>
          <a:off x="1742593" y="6361240"/>
          <a:ext cx="69703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728DD5-5680-3E43-9185-A8840D3584C9}">
      <dsp:nvSpPr>
        <dsp:cNvPr id="0" name=""/>
        <dsp:cNvSpPr/>
      </dsp:nvSpPr>
      <dsp:spPr>
        <a:xfrm>
          <a:off x="0" y="2777"/>
          <a:ext cx="741682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087C0A8-0E48-7843-A32A-B29086459A3B}">
      <dsp:nvSpPr>
        <dsp:cNvPr id="0" name=""/>
        <dsp:cNvSpPr/>
      </dsp:nvSpPr>
      <dsp:spPr>
        <a:xfrm>
          <a:off x="0" y="2777"/>
          <a:ext cx="151199" cy="568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222250">
            <a:lnSpc>
              <a:spcPct val="90000"/>
            </a:lnSpc>
            <a:spcBef>
              <a:spcPct val="0"/>
            </a:spcBef>
            <a:spcAft>
              <a:spcPct val="35000"/>
            </a:spcAft>
          </a:pPr>
          <a:endParaRPr lang="it-IT" sz="500" kern="1200" dirty="0"/>
        </a:p>
      </dsp:txBody>
      <dsp:txXfrm>
        <a:off x="0" y="2777"/>
        <a:ext cx="151199" cy="5683075"/>
      </dsp:txXfrm>
    </dsp:sp>
    <dsp:sp modelId="{239F91C3-6435-2147-BC1A-6B2EAD249743}">
      <dsp:nvSpPr>
        <dsp:cNvPr id="0" name=""/>
        <dsp:cNvSpPr/>
      </dsp:nvSpPr>
      <dsp:spPr>
        <a:xfrm>
          <a:off x="262451" y="47523"/>
          <a:ext cx="5822206" cy="894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l-GR" sz="1100" kern="1200" dirty="0" smtClean="0"/>
            <a:t>Ενώ η ψυχοπαθολογική συμπεριφορά είναι κυρίως ακούσια</a:t>
          </a:r>
          <a:r>
            <a:rPr lang="en-GB" sz="1100" kern="1200" dirty="0" smtClean="0"/>
            <a:t>, </a:t>
          </a:r>
          <a:r>
            <a:rPr lang="el-GR" sz="1100" kern="1200" dirty="0" smtClean="0"/>
            <a:t>αυτό που καθορίζει τον εκφοβισμό είναι η πρόθεση</a:t>
          </a:r>
          <a:r>
            <a:rPr lang="en-GB" sz="1100" kern="1200" dirty="0" smtClean="0"/>
            <a:t>. </a:t>
          </a:r>
          <a:r>
            <a:rPr lang="el-GR" sz="1100" kern="1200" dirty="0" smtClean="0"/>
            <a:t>Αυτό σημαίνει ότι ο «</a:t>
          </a:r>
          <a:r>
            <a:rPr lang="el-GR" sz="1100" kern="1200" dirty="0" err="1" smtClean="0"/>
            <a:t>εκφοβιστής</a:t>
          </a:r>
          <a:r>
            <a:rPr lang="el-GR" sz="1100" kern="1200" dirty="0" smtClean="0"/>
            <a:t>» μπορεί να επιλέξει πώς να συμπεριφερθεί</a:t>
          </a:r>
          <a:r>
            <a:rPr lang="en-GB" sz="1100" kern="1200" dirty="0" smtClean="0"/>
            <a:t>, </a:t>
          </a:r>
          <a:r>
            <a:rPr lang="el-GR" sz="1100" kern="1200" dirty="0" smtClean="0"/>
            <a:t>αντίθετα από το άτομο που πάσχει από ψυχοπαθολογικά αίτια, που γίνεται επιθετικό και του οποίου η συμπεριφορά «καθορίζεται» γενικά από ψυχολογικές και φυσιολογικές διαδικασίες που δύσκολα ελέγχονται.</a:t>
          </a:r>
          <a:endParaRPr lang="it-IT" sz="1100" kern="1200" dirty="0"/>
        </a:p>
      </dsp:txBody>
      <dsp:txXfrm>
        <a:off x="262451" y="47523"/>
        <a:ext cx="5822206" cy="894917"/>
      </dsp:txXfrm>
    </dsp:sp>
    <dsp:sp modelId="{7B06F22F-764E-C743-801E-48D16336DE35}">
      <dsp:nvSpPr>
        <dsp:cNvPr id="0" name=""/>
        <dsp:cNvSpPr/>
      </dsp:nvSpPr>
      <dsp:spPr>
        <a:xfrm>
          <a:off x="151199" y="942441"/>
          <a:ext cx="59334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3D014BC-ED91-E24F-BBD5-22B0694CAB72}">
      <dsp:nvSpPr>
        <dsp:cNvPr id="0" name=""/>
        <dsp:cNvSpPr/>
      </dsp:nvSpPr>
      <dsp:spPr>
        <a:xfrm>
          <a:off x="262451" y="987187"/>
          <a:ext cx="5822206" cy="894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l-GR" sz="1100" kern="1200" dirty="0" smtClean="0"/>
            <a:t>Ενώ το υποκείμενο που πάσχει από ψυχοπαθολογία γενικά δείχνει </a:t>
          </a:r>
          <a:r>
            <a:rPr lang="en-GB" sz="1100" kern="1200" dirty="0" smtClean="0"/>
            <a:t> </a:t>
          </a:r>
          <a:r>
            <a:rPr lang="el-GR" sz="1100" kern="1200" dirty="0" smtClean="0"/>
            <a:t>έλλειψη στις διαδικασίες </a:t>
          </a:r>
          <a:r>
            <a:rPr lang="el-GR" sz="1100" kern="1200" dirty="0" err="1" smtClean="0"/>
            <a:t>ενσυναίσθησης</a:t>
          </a:r>
          <a:r>
            <a:rPr lang="en-GB" sz="1100" kern="1200" dirty="0" smtClean="0"/>
            <a:t>, </a:t>
          </a:r>
          <a:r>
            <a:rPr lang="el-GR" sz="1100" kern="1200" dirty="0" smtClean="0"/>
            <a:t>ο «</a:t>
          </a:r>
          <a:r>
            <a:rPr lang="el-GR" sz="1100" kern="1200" dirty="0" err="1" smtClean="0"/>
            <a:t>εκφοβιστής</a:t>
          </a:r>
          <a:r>
            <a:rPr lang="el-GR" sz="1100" kern="1200" dirty="0" smtClean="0"/>
            <a:t>» δεν χρησιμοποιεί</a:t>
          </a:r>
          <a:r>
            <a:rPr lang="el-GR" sz="1100" b="0" i="0" kern="1200" dirty="0" smtClean="0"/>
            <a:t> εσκεμμένα συναισθηματική νοημοσύνη </a:t>
          </a:r>
          <a:r>
            <a:rPr lang="en-GB" sz="1100" kern="1200" dirty="0" smtClean="0"/>
            <a:t>(</a:t>
          </a:r>
          <a:r>
            <a:rPr lang="en-GB" sz="1100" kern="1200" dirty="0" err="1" smtClean="0"/>
            <a:t>Goleman</a:t>
          </a:r>
          <a:r>
            <a:rPr lang="en-GB" sz="1100" kern="1200" dirty="0" smtClean="0"/>
            <a:t>, 1995) </a:t>
          </a:r>
          <a:r>
            <a:rPr lang="el-GR" sz="1100" kern="1200" dirty="0" smtClean="0"/>
            <a:t>επειδή </a:t>
          </a:r>
          <a:r>
            <a:rPr lang="el-GR" sz="1100" b="0" i="0" kern="1200" dirty="0" smtClean="0"/>
            <a:t>που χρειάζεται για να χειριστεί καταστάσεις για να κερδίσει το μέγιστο προσωπικό όφελος.</a:t>
          </a:r>
          <a:endParaRPr lang="it-IT" sz="1100" kern="1200" dirty="0"/>
        </a:p>
      </dsp:txBody>
      <dsp:txXfrm>
        <a:off x="262451" y="987187"/>
        <a:ext cx="5822206" cy="894917"/>
      </dsp:txXfrm>
    </dsp:sp>
    <dsp:sp modelId="{B638BC37-0687-CD4D-B02B-0D4F7AAD31CA}">
      <dsp:nvSpPr>
        <dsp:cNvPr id="0" name=""/>
        <dsp:cNvSpPr/>
      </dsp:nvSpPr>
      <dsp:spPr>
        <a:xfrm>
          <a:off x="151199" y="1882105"/>
          <a:ext cx="59334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A7AF100-38D9-9646-9D4C-4264848DDBA3}">
      <dsp:nvSpPr>
        <dsp:cNvPr id="0" name=""/>
        <dsp:cNvSpPr/>
      </dsp:nvSpPr>
      <dsp:spPr>
        <a:xfrm>
          <a:off x="262451" y="1926851"/>
          <a:ext cx="5822206" cy="894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l-GR" sz="1100" kern="1200" dirty="0" smtClean="0"/>
            <a:t>Ενώ ο «</a:t>
          </a:r>
          <a:r>
            <a:rPr lang="el-GR" sz="1100" kern="1200" dirty="0" err="1" smtClean="0"/>
            <a:t>εκφοβιστής</a:t>
          </a:r>
          <a:r>
            <a:rPr lang="el-GR" sz="1100" kern="1200" dirty="0" smtClean="0"/>
            <a:t>» </a:t>
          </a:r>
          <a:r>
            <a:rPr lang="en-GB" sz="1100" kern="1200" dirty="0" smtClean="0"/>
            <a:t> </a:t>
          </a:r>
          <a:r>
            <a:rPr lang="el-GR" sz="1100" kern="1200" dirty="0" smtClean="0"/>
            <a:t>αγνοεί τη δυστυχία των θυμάτων του</a:t>
          </a:r>
          <a:r>
            <a:rPr lang="en-GB" sz="1100" kern="1200" dirty="0" smtClean="0"/>
            <a:t>, </a:t>
          </a:r>
          <a:r>
            <a:rPr lang="el-GR" sz="1100" kern="1200" dirty="0" smtClean="0"/>
            <a:t>το υποκείμενο που πάσχει από ψυχοπαθολογία δεν έχει συνείδηση των γεγονότων</a:t>
          </a:r>
          <a:endParaRPr lang="it-IT" sz="1100" kern="1200" dirty="0"/>
        </a:p>
      </dsp:txBody>
      <dsp:txXfrm>
        <a:off x="262451" y="1926851"/>
        <a:ext cx="5822206" cy="894917"/>
      </dsp:txXfrm>
    </dsp:sp>
    <dsp:sp modelId="{FC64B907-CC4F-0447-BAED-28DEB66670F6}">
      <dsp:nvSpPr>
        <dsp:cNvPr id="0" name=""/>
        <dsp:cNvSpPr/>
      </dsp:nvSpPr>
      <dsp:spPr>
        <a:xfrm>
          <a:off x="151199" y="2366241"/>
          <a:ext cx="59334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44AE978-50D7-6746-AAB2-AB1C52B5A5FA}">
      <dsp:nvSpPr>
        <dsp:cNvPr id="0" name=""/>
        <dsp:cNvSpPr/>
      </dsp:nvSpPr>
      <dsp:spPr>
        <a:xfrm>
          <a:off x="262451" y="2427396"/>
          <a:ext cx="5822206" cy="894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l-GR" sz="1100" kern="1200" dirty="0" smtClean="0"/>
            <a:t>Ενώ ο «</a:t>
          </a:r>
          <a:r>
            <a:rPr lang="el-GR" sz="1100" kern="1200" dirty="0" err="1" smtClean="0"/>
            <a:t>εκφοβιστής</a:t>
          </a:r>
          <a:r>
            <a:rPr lang="el-GR" sz="1100" kern="1200" dirty="0" smtClean="0"/>
            <a:t>» έχει </a:t>
          </a:r>
          <a:r>
            <a:rPr lang="el-GR" sz="1100" kern="1200" dirty="0" err="1" smtClean="0"/>
            <a:t>έχει</a:t>
          </a:r>
          <a:r>
            <a:rPr lang="el-GR" sz="1100" kern="1200" dirty="0" smtClean="0"/>
            <a:t> μια αποδεκτή ποιότητα ζωής, </a:t>
          </a:r>
          <a:r>
            <a:rPr lang="en-GB" sz="1100" kern="1200" dirty="0" smtClean="0"/>
            <a:t>(</a:t>
          </a:r>
          <a:r>
            <a:rPr lang="el-GR" sz="1100" kern="1200" dirty="0" smtClean="0"/>
            <a:t>σπουδάζει</a:t>
          </a:r>
          <a:r>
            <a:rPr lang="en-GB" sz="1100" kern="1200" dirty="0" smtClean="0"/>
            <a:t>, </a:t>
          </a:r>
          <a:r>
            <a:rPr lang="el-GR" sz="1100" kern="1200" dirty="0" smtClean="0"/>
            <a:t>κάποιες φορές με καλές επιδόσεις</a:t>
          </a:r>
          <a:r>
            <a:rPr lang="en-GB" sz="1100" kern="1200" dirty="0" smtClean="0"/>
            <a:t>, </a:t>
          </a:r>
          <a:r>
            <a:rPr lang="el-GR" sz="1100" kern="1200" dirty="0" smtClean="0"/>
            <a:t>κάνει αθλήματα</a:t>
          </a:r>
          <a:r>
            <a:rPr lang="en-GB" sz="1100" kern="1200" dirty="0" smtClean="0"/>
            <a:t>, </a:t>
          </a:r>
          <a:r>
            <a:rPr lang="el-GR" sz="1100" kern="1200" dirty="0" smtClean="0"/>
            <a:t>βγαίνει με φίλους</a:t>
          </a:r>
          <a:r>
            <a:rPr lang="en-GB" sz="1100" kern="1200" dirty="0" smtClean="0"/>
            <a:t>, </a:t>
          </a:r>
          <a:r>
            <a:rPr lang="el-GR" sz="1100" kern="1200" dirty="0" smtClean="0"/>
            <a:t>έχει ερωτικούς συντρόφους</a:t>
          </a:r>
          <a:r>
            <a:rPr lang="en-GB" sz="1100" kern="1200" dirty="0" smtClean="0"/>
            <a:t>, </a:t>
          </a:r>
          <a:r>
            <a:rPr lang="el-GR" sz="1100" kern="1200" dirty="0" smtClean="0"/>
            <a:t>κλπ</a:t>
          </a:r>
          <a:r>
            <a:rPr lang="en-GB" sz="1100" kern="1200" dirty="0" smtClean="0"/>
            <a:t>) </a:t>
          </a:r>
          <a:r>
            <a:rPr lang="el-GR" sz="1100" kern="1200" dirty="0" smtClean="0"/>
            <a:t>το υποκείμενο που πάσχει από ψυχοπαθολογία γενικά </a:t>
          </a:r>
          <a:r>
            <a:rPr lang="en-GB" sz="1100" kern="1200" dirty="0" smtClean="0"/>
            <a:t> </a:t>
          </a:r>
          <a:r>
            <a:rPr lang="el-GR" sz="1100" kern="1200" dirty="0" smtClean="0"/>
            <a:t>συναντά σημαντικά κλινικά προβλήματα στην κοινωνική και μαθησιακή λειτουργία</a:t>
          </a:r>
          <a:endParaRPr lang="it-IT" sz="1100" kern="1200" dirty="0"/>
        </a:p>
      </dsp:txBody>
      <dsp:txXfrm>
        <a:off x="262451" y="2427396"/>
        <a:ext cx="5822206" cy="894917"/>
      </dsp:txXfrm>
    </dsp:sp>
    <dsp:sp modelId="{EFF588B1-0325-AF4C-8BF0-9B97F0B93CDE}">
      <dsp:nvSpPr>
        <dsp:cNvPr id="0" name=""/>
        <dsp:cNvSpPr/>
      </dsp:nvSpPr>
      <dsp:spPr>
        <a:xfrm>
          <a:off x="151199" y="3254528"/>
          <a:ext cx="59334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C800854-1D45-3248-9BD9-EE83E8A68EAF}">
      <dsp:nvSpPr>
        <dsp:cNvPr id="0" name=""/>
        <dsp:cNvSpPr/>
      </dsp:nvSpPr>
      <dsp:spPr>
        <a:xfrm>
          <a:off x="262451" y="3332811"/>
          <a:ext cx="5822206" cy="894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l-GR" sz="1100" kern="1200" dirty="0" smtClean="0"/>
            <a:t>Ενώ ο «</a:t>
          </a:r>
          <a:r>
            <a:rPr lang="el-GR" sz="1100" kern="1200" dirty="0" err="1" smtClean="0"/>
            <a:t>εκφοβιστής</a:t>
          </a:r>
          <a:r>
            <a:rPr lang="el-GR" sz="1100" kern="1200" dirty="0" smtClean="0"/>
            <a:t>» μπορεί να τροποποιήσει σε σύντομο χρονικό διάστημα, τον </a:t>
          </a:r>
          <a:r>
            <a:rPr lang="el-GR" sz="1100" kern="1200" dirty="0" err="1" smtClean="0"/>
            <a:t>κοιωνικό</a:t>
          </a:r>
          <a:r>
            <a:rPr lang="el-GR" sz="1100" kern="1200" dirty="0" smtClean="0"/>
            <a:t> του ρόλο μέσα στην τάξη, ακόμη και χωρίς την διαμεσολάβηση ενός ειδικού</a:t>
          </a:r>
          <a:r>
            <a:rPr lang="en-GB" sz="1100" kern="1200" dirty="0" smtClean="0"/>
            <a:t>, </a:t>
          </a:r>
          <a:r>
            <a:rPr lang="el-GR" sz="1100" kern="1200" dirty="0" smtClean="0"/>
            <a:t>το υποκείμενο που πάσχει από ψυχοπαθολογία, ακόμη και όταν υποστηρίζεται κλινικά (ψυχοθεραπεία και ψυχοφάρμακα</a:t>
          </a:r>
          <a:r>
            <a:rPr lang="en-GB" sz="1100" kern="1200" dirty="0" smtClean="0"/>
            <a:t>), </a:t>
          </a:r>
          <a:r>
            <a:rPr lang="el-GR" sz="1100" kern="1200" dirty="0" smtClean="0"/>
            <a:t>μπορεί σπάνια να αλλάξει την συμπεριφορά του σε σύντομο χρονικό διάστημα.</a:t>
          </a:r>
          <a:endParaRPr lang="it-IT" sz="1100" kern="1200" dirty="0"/>
        </a:p>
      </dsp:txBody>
      <dsp:txXfrm>
        <a:off x="262451" y="3332811"/>
        <a:ext cx="5822206" cy="894917"/>
      </dsp:txXfrm>
    </dsp:sp>
    <dsp:sp modelId="{3EF2C2F4-7CAB-B54F-BC21-7E3D028FAD0E}">
      <dsp:nvSpPr>
        <dsp:cNvPr id="0" name=""/>
        <dsp:cNvSpPr/>
      </dsp:nvSpPr>
      <dsp:spPr>
        <a:xfrm>
          <a:off x="151199" y="4148162"/>
          <a:ext cx="59334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7B08BE5-6A59-5B43-B39F-1EAF95BAB107}">
      <dsp:nvSpPr>
        <dsp:cNvPr id="0" name=""/>
        <dsp:cNvSpPr/>
      </dsp:nvSpPr>
      <dsp:spPr>
        <a:xfrm>
          <a:off x="262451" y="4164700"/>
          <a:ext cx="5822206" cy="894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l-GR" sz="1100" kern="1200" dirty="0" smtClean="0"/>
            <a:t>Ενώ ο «</a:t>
          </a:r>
          <a:r>
            <a:rPr lang="el-GR" sz="1100" kern="1200" dirty="0" err="1" smtClean="0"/>
            <a:t>εκφοβιστής</a:t>
          </a:r>
          <a:r>
            <a:rPr lang="el-GR" sz="1100" kern="1200" dirty="0" smtClean="0"/>
            <a:t>» μπορεί να υπολογίζει στην υποστήριξη από μέρους ενός ή περισσότερων ακόλουθων </a:t>
          </a:r>
          <a:r>
            <a:rPr lang="en-GB" sz="1100" kern="1200" dirty="0" smtClean="0"/>
            <a:t>(</a:t>
          </a:r>
          <a:r>
            <a:rPr lang="el-GR" sz="1100" kern="1200" dirty="0" smtClean="0"/>
            <a:t>φίλους που συναντάει και εκτός σχολείου</a:t>
          </a:r>
          <a:r>
            <a:rPr lang="en-GB" sz="1100" kern="1200" dirty="0" smtClean="0"/>
            <a:t>) </a:t>
          </a:r>
          <a:r>
            <a:rPr lang="el-GR" sz="1100" kern="1200" dirty="0" smtClean="0"/>
            <a:t>που τον βοηθούν στο να υπεκφεύγει</a:t>
          </a:r>
          <a:r>
            <a:rPr lang="en-GB" sz="1100" kern="1200" dirty="0" smtClean="0"/>
            <a:t>, </a:t>
          </a:r>
          <a:r>
            <a:rPr lang="el-GR" sz="1100" kern="1200" dirty="0" smtClean="0"/>
            <a:t>το υποκείμενο που πάσχει από ψυχοπαθολογία είναι γενικά μοναχικό</a:t>
          </a:r>
          <a:r>
            <a:rPr lang="en-GB" sz="1100" kern="1200" dirty="0" smtClean="0"/>
            <a:t>, </a:t>
          </a:r>
          <a:r>
            <a:rPr lang="el-GR" sz="1100" kern="1200" dirty="0" smtClean="0"/>
            <a:t>κατά καιρούς υποστηρίζεται από έναν εξίσου προβληματικό μαθητή ή τον εκμεταλλεύονται οι παραβρισκόμενοι, εξαιτίας των συμπτωμάτων του</a:t>
          </a:r>
          <a:r>
            <a:rPr lang="en-GB" sz="1100" kern="1200" dirty="0" smtClean="0"/>
            <a:t>, </a:t>
          </a:r>
          <a:r>
            <a:rPr lang="el-GR" sz="1100" kern="1200" dirty="0" smtClean="0"/>
            <a:t>για να διαταράξει μαθητές και εκπαιδευτικούς</a:t>
          </a:r>
          <a:r>
            <a:rPr lang="en-GB" sz="1100" kern="1200" dirty="0" smtClean="0"/>
            <a:t>.</a:t>
          </a:r>
          <a:endParaRPr lang="it-IT" sz="1100" kern="1200" dirty="0"/>
        </a:p>
      </dsp:txBody>
      <dsp:txXfrm>
        <a:off x="262451" y="4164700"/>
        <a:ext cx="5822206" cy="894917"/>
      </dsp:txXfrm>
    </dsp:sp>
    <dsp:sp modelId="{95CD0829-8F55-0247-91CA-FA01F7F8C34D}">
      <dsp:nvSpPr>
        <dsp:cNvPr id="0" name=""/>
        <dsp:cNvSpPr/>
      </dsp:nvSpPr>
      <dsp:spPr>
        <a:xfrm>
          <a:off x="151199" y="5139054"/>
          <a:ext cx="59334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C0E04A-8883-2D4A-A7E3-E4D5EF601FA0}">
      <dsp:nvSpPr>
        <dsp:cNvPr id="0" name=""/>
        <dsp:cNvSpPr/>
      </dsp:nvSpPr>
      <dsp:spPr>
        <a:xfrm>
          <a:off x="2471671" y="1988"/>
          <a:ext cx="1609385" cy="160938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b="1" kern="1200" dirty="0" smtClean="0"/>
            <a:t>Αποκάλυψη </a:t>
          </a:r>
          <a:r>
            <a:rPr lang="it-IT" sz="1500" b="1" kern="1200" dirty="0" smtClean="0"/>
            <a:t> </a:t>
          </a:r>
          <a:r>
            <a:rPr lang="el-GR" sz="1500" b="1" kern="1200" dirty="0" smtClean="0"/>
            <a:t>προσωπικών</a:t>
          </a:r>
          <a:r>
            <a:rPr lang="it-IT" sz="1500" b="1" kern="1200" dirty="0" smtClean="0"/>
            <a:t> </a:t>
          </a:r>
          <a:r>
            <a:rPr lang="el-GR" sz="1500" b="1" kern="1200" dirty="0" smtClean="0"/>
            <a:t>πληροφοριών</a:t>
          </a:r>
          <a:r>
            <a:rPr lang="it-IT" sz="1500" b="1" kern="1200" dirty="0" smtClean="0"/>
            <a:t> </a:t>
          </a:r>
          <a:endParaRPr lang="it-IT" sz="1500" kern="1200" dirty="0"/>
        </a:p>
      </dsp:txBody>
      <dsp:txXfrm>
        <a:off x="2471671" y="1988"/>
        <a:ext cx="1609385" cy="1609385"/>
      </dsp:txXfrm>
    </dsp:sp>
    <dsp:sp modelId="{BB7C3310-6D42-DB45-AED6-E3AC51B6B19F}">
      <dsp:nvSpPr>
        <dsp:cNvPr id="0" name=""/>
        <dsp:cNvSpPr/>
      </dsp:nvSpPr>
      <dsp:spPr>
        <a:xfrm rot="2160000">
          <a:off x="4029899" y="1237546"/>
          <a:ext cx="426605" cy="543167"/>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it-IT" sz="1200" kern="1200"/>
        </a:p>
      </dsp:txBody>
      <dsp:txXfrm rot="2160000">
        <a:off x="4029899" y="1237546"/>
        <a:ext cx="426605" cy="543167"/>
      </dsp:txXfrm>
    </dsp:sp>
    <dsp:sp modelId="{31C9E32B-4963-2A46-A954-B268844469DB}">
      <dsp:nvSpPr>
        <dsp:cNvPr id="0" name=""/>
        <dsp:cNvSpPr/>
      </dsp:nvSpPr>
      <dsp:spPr>
        <a:xfrm>
          <a:off x="4424882" y="1421079"/>
          <a:ext cx="1609385" cy="160938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b="1" kern="1200" dirty="0" smtClean="0"/>
            <a:t>Επικίνδυνη Σεξουαλική</a:t>
          </a:r>
          <a:r>
            <a:rPr lang="it-IT" sz="1500" b="1" kern="1200" dirty="0" smtClean="0"/>
            <a:t> </a:t>
          </a:r>
          <a:r>
            <a:rPr lang="el-GR" sz="1500" b="1" kern="1200" dirty="0" smtClean="0"/>
            <a:t>Συμπεριφορά</a:t>
          </a:r>
          <a:endParaRPr lang="it-IT" sz="1500" kern="1200" dirty="0"/>
        </a:p>
      </dsp:txBody>
      <dsp:txXfrm>
        <a:off x="4424882" y="1421079"/>
        <a:ext cx="1609385" cy="1609385"/>
      </dsp:txXfrm>
    </dsp:sp>
    <dsp:sp modelId="{6A6C0937-3060-9B43-94B8-DD8E4F72130E}">
      <dsp:nvSpPr>
        <dsp:cNvPr id="0" name=""/>
        <dsp:cNvSpPr/>
      </dsp:nvSpPr>
      <dsp:spPr>
        <a:xfrm rot="6480000">
          <a:off x="4646973" y="3090774"/>
          <a:ext cx="426605" cy="543167"/>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it-IT" sz="1200" kern="1200"/>
        </a:p>
      </dsp:txBody>
      <dsp:txXfrm rot="6480000">
        <a:off x="4646973" y="3090774"/>
        <a:ext cx="426605" cy="543167"/>
      </dsp:txXfrm>
    </dsp:sp>
    <dsp:sp modelId="{AF93488A-5435-9C4F-907A-8CDD3378FFD7}">
      <dsp:nvSpPr>
        <dsp:cNvPr id="0" name=""/>
        <dsp:cNvSpPr/>
      </dsp:nvSpPr>
      <dsp:spPr>
        <a:xfrm>
          <a:off x="3678822" y="3717217"/>
          <a:ext cx="1609385" cy="160938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b="1" kern="1200" dirty="0" smtClean="0"/>
            <a:t>Διαδικασία </a:t>
          </a:r>
          <a:r>
            <a:rPr lang="el-GR" sz="1500" b="1" kern="1200" dirty="0" err="1" smtClean="0"/>
            <a:t>Αποπλάνισης</a:t>
          </a:r>
          <a:endParaRPr lang="it-IT" sz="1500" kern="1200" dirty="0"/>
        </a:p>
      </dsp:txBody>
      <dsp:txXfrm>
        <a:off x="3678822" y="3717217"/>
        <a:ext cx="1609385" cy="1609385"/>
      </dsp:txXfrm>
    </dsp:sp>
    <dsp:sp modelId="{D28FCF54-D588-BD40-808E-488148250AAC}">
      <dsp:nvSpPr>
        <dsp:cNvPr id="0" name=""/>
        <dsp:cNvSpPr/>
      </dsp:nvSpPr>
      <dsp:spPr>
        <a:xfrm rot="10800000">
          <a:off x="3075134" y="4250326"/>
          <a:ext cx="426605" cy="543167"/>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it-IT" sz="1200" kern="1200"/>
        </a:p>
      </dsp:txBody>
      <dsp:txXfrm rot="10800000">
        <a:off x="3075134" y="4250326"/>
        <a:ext cx="426605" cy="543167"/>
      </dsp:txXfrm>
    </dsp:sp>
    <dsp:sp modelId="{A8C706B6-4EC8-2942-BC61-EB173D337F88}">
      <dsp:nvSpPr>
        <dsp:cNvPr id="0" name=""/>
        <dsp:cNvSpPr/>
      </dsp:nvSpPr>
      <dsp:spPr>
        <a:xfrm>
          <a:off x="1264520" y="3717217"/>
          <a:ext cx="1609385" cy="1609385"/>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b="1" kern="1200" dirty="0" smtClean="0"/>
            <a:t>Κοινότητες </a:t>
          </a:r>
          <a:r>
            <a:rPr lang="en-GB" sz="1500" b="1" kern="1200" dirty="0" smtClean="0"/>
            <a:t> </a:t>
          </a:r>
          <a:r>
            <a:rPr lang="el-GR" sz="1500" b="1" kern="1200" dirty="0" smtClean="0"/>
            <a:t>Αυτοκτονίας </a:t>
          </a:r>
        </a:p>
        <a:p>
          <a:pPr lvl="0" algn="ctr" defTabSz="666750">
            <a:lnSpc>
              <a:spcPct val="90000"/>
            </a:lnSpc>
            <a:spcBef>
              <a:spcPct val="0"/>
            </a:spcBef>
            <a:spcAft>
              <a:spcPct val="35000"/>
            </a:spcAft>
          </a:pPr>
          <a:r>
            <a:rPr lang="el-GR" sz="1500" b="1" kern="1200" dirty="0" smtClean="0"/>
            <a:t>και </a:t>
          </a:r>
          <a:r>
            <a:rPr lang="el-GR" sz="1500" b="1" kern="1200" dirty="0" err="1" smtClean="0"/>
            <a:t>Αυτοτραυμα</a:t>
          </a:r>
          <a:r>
            <a:rPr lang="el-GR" sz="1500" b="1" kern="1200" dirty="0" smtClean="0"/>
            <a:t>-</a:t>
          </a:r>
          <a:r>
            <a:rPr lang="el-GR" sz="1500" b="1" kern="1200" dirty="0" err="1" smtClean="0"/>
            <a:t>τισμού</a:t>
          </a:r>
          <a:endParaRPr lang="it-IT" sz="1500" kern="1200" dirty="0"/>
        </a:p>
      </dsp:txBody>
      <dsp:txXfrm>
        <a:off x="1264520" y="3717217"/>
        <a:ext cx="1609385" cy="1609385"/>
      </dsp:txXfrm>
    </dsp:sp>
    <dsp:sp modelId="{E4523166-1E0B-8B4E-A5BF-AD9679E8012C}">
      <dsp:nvSpPr>
        <dsp:cNvPr id="0" name=""/>
        <dsp:cNvSpPr/>
      </dsp:nvSpPr>
      <dsp:spPr>
        <a:xfrm rot="15120000">
          <a:off x="1486611" y="3113740"/>
          <a:ext cx="426605" cy="543167"/>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it-IT" sz="1200" kern="1200"/>
        </a:p>
      </dsp:txBody>
      <dsp:txXfrm rot="15120000">
        <a:off x="1486611" y="3113740"/>
        <a:ext cx="426605" cy="543167"/>
      </dsp:txXfrm>
    </dsp:sp>
    <dsp:sp modelId="{80B12DE6-337D-E343-9EFB-0A2D6AE8E5DB}">
      <dsp:nvSpPr>
        <dsp:cNvPr id="0" name=""/>
        <dsp:cNvSpPr/>
      </dsp:nvSpPr>
      <dsp:spPr>
        <a:xfrm>
          <a:off x="518459" y="1421079"/>
          <a:ext cx="1609385" cy="160938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b="1" kern="1200" dirty="0" smtClean="0"/>
            <a:t>Βίαιο </a:t>
          </a:r>
        </a:p>
        <a:p>
          <a:pPr lvl="0" algn="ctr" defTabSz="666750">
            <a:lnSpc>
              <a:spcPct val="90000"/>
            </a:lnSpc>
            <a:spcBef>
              <a:spcPct val="0"/>
            </a:spcBef>
            <a:spcAft>
              <a:spcPct val="35000"/>
            </a:spcAft>
          </a:pPr>
          <a:r>
            <a:rPr lang="el-GR" sz="1500" b="1" kern="1200" dirty="0" err="1" smtClean="0"/>
            <a:t>Βιντεο</a:t>
          </a:r>
          <a:r>
            <a:rPr lang="el-GR" sz="1500" b="1" kern="1200" dirty="0" smtClean="0"/>
            <a:t>-παιχνίδι</a:t>
          </a:r>
          <a:endParaRPr lang="it-IT" sz="1500" kern="1200" dirty="0"/>
        </a:p>
      </dsp:txBody>
      <dsp:txXfrm>
        <a:off x="518459" y="1421079"/>
        <a:ext cx="1609385" cy="1609385"/>
      </dsp:txXfrm>
    </dsp:sp>
    <dsp:sp modelId="{F9EBD2DB-16A1-5047-9FE3-2941268F50F0}">
      <dsp:nvSpPr>
        <dsp:cNvPr id="0" name=""/>
        <dsp:cNvSpPr/>
      </dsp:nvSpPr>
      <dsp:spPr>
        <a:xfrm rot="19440000">
          <a:off x="2076687" y="1251740"/>
          <a:ext cx="426605" cy="543167"/>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it-IT" sz="1200" kern="1200"/>
        </a:p>
      </dsp:txBody>
      <dsp:txXfrm rot="19440000">
        <a:off x="2076687" y="1251740"/>
        <a:ext cx="426605" cy="54316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5E386B-9375-AB4D-AA49-C1D02B748B90}">
      <dsp:nvSpPr>
        <dsp:cNvPr id="0" name=""/>
        <dsp:cNvSpPr/>
      </dsp:nvSpPr>
      <dsp:spPr>
        <a:xfrm>
          <a:off x="0" y="0"/>
          <a:ext cx="60960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F703A8D-694E-9F47-91B2-DBCEA3AA5D5A}">
      <dsp:nvSpPr>
        <dsp:cNvPr id="0" name=""/>
        <dsp:cNvSpPr/>
      </dsp:nvSpPr>
      <dsp:spPr>
        <a:xfrm>
          <a:off x="0" y="0"/>
          <a:ext cx="1219200"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l-GR" sz="1500" kern="1200" dirty="0" smtClean="0"/>
            <a:t>Για να δοκιμάσουμε τις δεξιότητες που αποκτήθηκαν </a:t>
          </a:r>
          <a:endParaRPr lang="it-IT" sz="1500" kern="1200" dirty="0"/>
        </a:p>
      </dsp:txBody>
      <dsp:txXfrm>
        <a:off x="0" y="0"/>
        <a:ext cx="1219200" cy="4064000"/>
      </dsp:txXfrm>
    </dsp:sp>
    <dsp:sp modelId="{BA852A8D-9593-FD40-B42D-E156F1BCDC56}">
      <dsp:nvSpPr>
        <dsp:cNvPr id="0" name=""/>
        <dsp:cNvSpPr/>
      </dsp:nvSpPr>
      <dsp:spPr>
        <a:xfrm>
          <a:off x="1310640" y="94456"/>
          <a:ext cx="4785360" cy="1889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l-GR" sz="2200" kern="1200" dirty="0" smtClean="0"/>
            <a:t>Μπορείτε να κάνετε ένα </a:t>
          </a:r>
          <a:r>
            <a:rPr lang="el-GR" sz="2200" b="1" kern="1200" dirty="0" smtClean="0"/>
            <a:t>Σταυρόλεξο</a:t>
          </a:r>
          <a:r>
            <a:rPr lang="it-IT" sz="2200" b="1" kern="1200" dirty="0" smtClean="0"/>
            <a:t> </a:t>
          </a:r>
          <a:r>
            <a:rPr lang="en-US" sz="2200" kern="1200" dirty="0" smtClean="0"/>
            <a:t>(</a:t>
          </a:r>
          <a:r>
            <a:rPr lang="el-GR" sz="2200" kern="1200" dirty="0" smtClean="0"/>
            <a:t>οι οριζόντιες και κατακόρυφες ερωτήσεις σχετίζονται με τον εκφοβισμό</a:t>
          </a:r>
          <a:r>
            <a:rPr lang="en-US" sz="2200" kern="1200" dirty="0" smtClean="0"/>
            <a:t>, </a:t>
          </a:r>
          <a:r>
            <a:rPr lang="el-GR" sz="2200" kern="1200" dirty="0" smtClean="0"/>
            <a:t>τον </a:t>
          </a:r>
          <a:r>
            <a:rPr lang="el-GR" sz="2200" kern="1200" dirty="0" err="1" smtClean="0"/>
            <a:t>κυβερνοεκφοβισμό</a:t>
          </a:r>
          <a:r>
            <a:rPr lang="el-GR" sz="2200" kern="1200" dirty="0" smtClean="0"/>
            <a:t> και</a:t>
          </a:r>
          <a:r>
            <a:rPr lang="en-US" sz="2200" kern="1200" dirty="0" smtClean="0"/>
            <a:t> </a:t>
          </a:r>
          <a:r>
            <a:rPr lang="el-GR" sz="2200" kern="1200" dirty="0" smtClean="0"/>
            <a:t>επικίνδυνες </a:t>
          </a:r>
          <a:r>
            <a:rPr lang="en-US" sz="2200" kern="1200" dirty="0" smtClean="0"/>
            <a:t>online</a:t>
          </a:r>
          <a:r>
            <a:rPr lang="el-GR" sz="2200" kern="1200" dirty="0" smtClean="0"/>
            <a:t> δραστηριότητες</a:t>
          </a:r>
          <a:r>
            <a:rPr lang="en-US" sz="2200" kern="1200" dirty="0" smtClean="0"/>
            <a:t>) </a:t>
          </a:r>
          <a:endParaRPr lang="it-IT" sz="2200" kern="1200" dirty="0"/>
        </a:p>
      </dsp:txBody>
      <dsp:txXfrm>
        <a:off x="1310640" y="94456"/>
        <a:ext cx="4785360" cy="1889124"/>
      </dsp:txXfrm>
    </dsp:sp>
    <dsp:sp modelId="{CC948CA1-1472-054E-ABFE-2D389C83B786}">
      <dsp:nvSpPr>
        <dsp:cNvPr id="0" name=""/>
        <dsp:cNvSpPr/>
      </dsp:nvSpPr>
      <dsp:spPr>
        <a:xfrm>
          <a:off x="1219199" y="1983581"/>
          <a:ext cx="48768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15841D0-C932-D645-919D-4D6CF5AE0121}">
      <dsp:nvSpPr>
        <dsp:cNvPr id="0" name=""/>
        <dsp:cNvSpPr/>
      </dsp:nvSpPr>
      <dsp:spPr>
        <a:xfrm>
          <a:off x="1310640" y="2078037"/>
          <a:ext cx="4785360" cy="1889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l-GR" sz="2200" kern="1200" dirty="0" smtClean="0"/>
            <a:t>Και συμπληρώστε ένα </a:t>
          </a:r>
          <a:r>
            <a:rPr lang="en-US" sz="2200" b="1" kern="1200" dirty="0" smtClean="0"/>
            <a:t>online </a:t>
          </a:r>
          <a:r>
            <a:rPr lang="el-GR" sz="2200" b="1" kern="1200" dirty="0" smtClean="0"/>
            <a:t>ερωτηματολόγιο</a:t>
          </a:r>
          <a:r>
            <a:rPr lang="it-IT" sz="2200" kern="1200" dirty="0" smtClean="0"/>
            <a:t>.</a:t>
          </a:r>
          <a:endParaRPr lang="it-IT" sz="2200" kern="1200" dirty="0"/>
        </a:p>
      </dsp:txBody>
      <dsp:txXfrm>
        <a:off x="1310640" y="2078037"/>
        <a:ext cx="4785360" cy="1889124"/>
      </dsp:txXfrm>
    </dsp:sp>
    <dsp:sp modelId="{D2510C78-C2CE-4B4D-98D8-30846F68286F}">
      <dsp:nvSpPr>
        <dsp:cNvPr id="0" name=""/>
        <dsp:cNvSpPr/>
      </dsp:nvSpPr>
      <dsp:spPr>
        <a:xfrm>
          <a:off x="1219199" y="2824088"/>
          <a:ext cx="48768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4A4748-9C13-F84D-ADC2-E8A418C69E19}">
      <dsp:nvSpPr>
        <dsp:cNvPr id="0" name=""/>
        <dsp:cNvSpPr/>
      </dsp:nvSpPr>
      <dsp:spPr>
        <a:xfrm>
          <a:off x="0" y="144027"/>
          <a:ext cx="5832648"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E3E6778-7CF5-3B41-94B1-16C28CA4F4D5}">
      <dsp:nvSpPr>
        <dsp:cNvPr id="0" name=""/>
        <dsp:cNvSpPr/>
      </dsp:nvSpPr>
      <dsp:spPr>
        <a:xfrm>
          <a:off x="0" y="0"/>
          <a:ext cx="1166529" cy="3888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it-IT" sz="1800" kern="1200" dirty="0" smtClean="0"/>
        </a:p>
        <a:p>
          <a:pPr lvl="0" algn="l" defTabSz="800100">
            <a:lnSpc>
              <a:spcPct val="90000"/>
            </a:lnSpc>
            <a:spcBef>
              <a:spcPct val="0"/>
            </a:spcBef>
            <a:spcAft>
              <a:spcPct val="35000"/>
            </a:spcAft>
          </a:pPr>
          <a:r>
            <a:rPr lang="el-GR" sz="1800" b="1" kern="1200" dirty="0" smtClean="0"/>
            <a:t>Ερωτήσεις για γονείς</a:t>
          </a:r>
          <a:endParaRPr lang="it-IT" sz="1800" kern="1200" dirty="0"/>
        </a:p>
      </dsp:txBody>
      <dsp:txXfrm>
        <a:off x="0" y="0"/>
        <a:ext cx="1166529" cy="3888432"/>
      </dsp:txXfrm>
    </dsp:sp>
    <dsp:sp modelId="{EF1AC237-4FF0-034E-BA17-8613E9B11A48}">
      <dsp:nvSpPr>
        <dsp:cNvPr id="0" name=""/>
        <dsp:cNvSpPr/>
      </dsp:nvSpPr>
      <dsp:spPr>
        <a:xfrm>
          <a:off x="1254019" y="49174"/>
          <a:ext cx="4578628" cy="69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l-GR" sz="1900" kern="1200" dirty="0" smtClean="0"/>
            <a:t>Ξέρατε αυτά τα βίντεο-παιχνίδια;</a:t>
          </a:r>
          <a:r>
            <a:rPr lang="pl-PL" sz="1900" kern="1200" dirty="0" smtClean="0"/>
            <a:t>		</a:t>
          </a:r>
          <a:endParaRPr lang="it-IT" sz="1900" kern="1200" dirty="0"/>
        </a:p>
      </dsp:txBody>
      <dsp:txXfrm>
        <a:off x="1254019" y="49174"/>
        <a:ext cx="4578628" cy="690269"/>
      </dsp:txXfrm>
    </dsp:sp>
    <dsp:sp modelId="{E1F3E2B8-AAB5-664D-B5F8-9EBAD65D3834}">
      <dsp:nvSpPr>
        <dsp:cNvPr id="0" name=""/>
        <dsp:cNvSpPr/>
      </dsp:nvSpPr>
      <dsp:spPr>
        <a:xfrm>
          <a:off x="1166529" y="739444"/>
          <a:ext cx="4666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69A2473-FBA6-E447-9F42-14EADB01013F}">
      <dsp:nvSpPr>
        <dsp:cNvPr id="0" name=""/>
        <dsp:cNvSpPr/>
      </dsp:nvSpPr>
      <dsp:spPr>
        <a:xfrm>
          <a:off x="1254019" y="788619"/>
          <a:ext cx="4578628" cy="983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l-GR" sz="1900" kern="1200" dirty="0" smtClean="0"/>
            <a:t>Ποια ήταν τα συναισθήματά σας βλέποντας το</a:t>
          </a:r>
          <a:r>
            <a:rPr lang="pl-PL" sz="1900" kern="1200" dirty="0" smtClean="0"/>
            <a:t> videoclip</a:t>
          </a:r>
          <a:r>
            <a:rPr lang="el-GR" sz="1900" kern="1200" dirty="0" smtClean="0"/>
            <a:t>;</a:t>
          </a:r>
          <a:r>
            <a:rPr lang="pl-PL" sz="1900" kern="1200" dirty="0" smtClean="0"/>
            <a:t>	</a:t>
          </a:r>
          <a:endParaRPr lang="it-IT" sz="1900" kern="1200" dirty="0"/>
        </a:p>
      </dsp:txBody>
      <dsp:txXfrm>
        <a:off x="1254019" y="788619"/>
        <a:ext cx="4578628" cy="983499"/>
      </dsp:txXfrm>
    </dsp:sp>
    <dsp:sp modelId="{C53C6C1E-52E9-1449-8242-CE6CE4BFE7FD}">
      <dsp:nvSpPr>
        <dsp:cNvPr id="0" name=""/>
        <dsp:cNvSpPr/>
      </dsp:nvSpPr>
      <dsp:spPr>
        <a:xfrm>
          <a:off x="1166529" y="1772119"/>
          <a:ext cx="4666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3F3E71C-F522-BD46-BD8C-4B2130323935}">
      <dsp:nvSpPr>
        <dsp:cNvPr id="0" name=""/>
        <dsp:cNvSpPr/>
      </dsp:nvSpPr>
      <dsp:spPr>
        <a:xfrm>
          <a:off x="1254019" y="1821294"/>
          <a:ext cx="4578628" cy="983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l-GR" sz="1900" kern="1200" dirty="0" smtClean="0"/>
            <a:t>Τι </a:t>
          </a:r>
          <a:r>
            <a:rPr lang="el-GR" sz="1900" kern="1200" dirty="0" err="1" smtClean="0"/>
            <a:t>πιστεύετε…ποια</a:t>
          </a:r>
          <a:r>
            <a:rPr lang="el-GR" sz="1900" kern="1200" dirty="0" smtClean="0"/>
            <a:t> συναισθήματα θα μπορούσαν τα παιδιά σας να αισθανθούν παίζοντας βίντεο-παιχνίδια;</a:t>
          </a:r>
          <a:endParaRPr lang="it-IT" sz="1900" kern="1200" dirty="0"/>
        </a:p>
      </dsp:txBody>
      <dsp:txXfrm>
        <a:off x="1254019" y="1821294"/>
        <a:ext cx="4578628" cy="983499"/>
      </dsp:txXfrm>
    </dsp:sp>
    <dsp:sp modelId="{7E76272B-F390-F74B-8E5A-1CF9628A1E43}">
      <dsp:nvSpPr>
        <dsp:cNvPr id="0" name=""/>
        <dsp:cNvSpPr/>
      </dsp:nvSpPr>
      <dsp:spPr>
        <a:xfrm>
          <a:off x="1166529" y="2804794"/>
          <a:ext cx="4666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4FD6DAA3-6F52-1C4F-8100-CB858D3CD807}">
      <dsp:nvSpPr>
        <dsp:cNvPr id="0" name=""/>
        <dsp:cNvSpPr/>
      </dsp:nvSpPr>
      <dsp:spPr>
        <a:xfrm>
          <a:off x="1254019" y="2853969"/>
          <a:ext cx="4578628" cy="983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l-GR" sz="1900" kern="1200" dirty="0" smtClean="0"/>
            <a:t>Τι επίδραση θα μπορούσαν να έχουν τα βίντεο-παιχνίδια στις σκέψεις των παιδιών σας;</a:t>
          </a:r>
          <a:endParaRPr lang="it-IT" sz="1900" kern="1200" dirty="0"/>
        </a:p>
      </dsp:txBody>
      <dsp:txXfrm>
        <a:off x="1254019" y="2853969"/>
        <a:ext cx="4578628" cy="983499"/>
      </dsp:txXfrm>
    </dsp:sp>
    <dsp:sp modelId="{88D8E961-C6F9-AC4A-BD10-CEEC8C8D03F0}">
      <dsp:nvSpPr>
        <dsp:cNvPr id="0" name=""/>
        <dsp:cNvSpPr/>
      </dsp:nvSpPr>
      <dsp:spPr>
        <a:xfrm>
          <a:off x="1166529" y="3837469"/>
          <a:ext cx="46661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latinLnBrk="0">
              <a:spcBef>
                <a:spcPts val="0"/>
              </a:spcBef>
              <a:spcAft>
                <a:spcPts val="0"/>
              </a:spcAft>
              <a:defRPr lang="it-IT" sz="1200">
                <a:latin typeface="+mn-lt"/>
                <a:cs typeface="+mn-cs"/>
              </a:defRPr>
            </a:lvl1pPr>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latinLnBrk="0">
              <a:spcBef>
                <a:spcPts val="0"/>
              </a:spcBef>
              <a:spcAft>
                <a:spcPts val="0"/>
              </a:spcAft>
              <a:defRPr lang="it-IT" sz="1200">
                <a:latin typeface="+mn-lt"/>
                <a:cs typeface="+mn-cs"/>
              </a:defRPr>
            </a:lvl1pPr>
          </a:lstStyle>
          <a:p>
            <a:pPr>
              <a:defRPr/>
            </a:pPr>
            <a:fld id="{1BC1594D-362C-4AD8-950F-48383D6392EF}" type="datetimeFigureOut">
              <a:rPr lang="en-US"/>
              <a:pPr>
                <a:defRPr/>
              </a:pPr>
              <a:t>4/8/2012</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latinLnBrk="0">
              <a:spcBef>
                <a:spcPts val="0"/>
              </a:spcBef>
              <a:spcAft>
                <a:spcPts val="0"/>
              </a:spcAft>
              <a:defRPr lang="it-IT" sz="1200">
                <a:latin typeface="+mn-lt"/>
                <a:cs typeface="+mn-cs"/>
              </a:defRPr>
            </a:lvl1pPr>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latinLnBrk="0">
              <a:spcBef>
                <a:spcPts val="0"/>
              </a:spcBef>
              <a:spcAft>
                <a:spcPts val="0"/>
              </a:spcAft>
              <a:defRPr lang="it-IT" sz="1200">
                <a:latin typeface="+mn-lt"/>
                <a:cs typeface="+mn-cs"/>
              </a:defRPr>
            </a:lvl1pPr>
          </a:lstStyle>
          <a:p>
            <a:pPr>
              <a:defRPr/>
            </a:pPr>
            <a:fld id="{DAEF8229-420C-478B-AE78-3C96EAD0BE7C}" type="slidenum">
              <a:rPr/>
              <a:pPr>
                <a:defRPr/>
              </a:pPr>
              <a:t>‹#›</a:t>
            </a:fld>
            <a:endParaRPr/>
          </a:p>
        </p:txBody>
      </p:sp>
    </p:spTree>
    <p:extLst>
      <p:ext uri="{BB962C8B-B14F-4D97-AF65-F5344CB8AC3E}">
        <p14:creationId xmlns:p14="http://schemas.microsoft.com/office/powerpoint/2010/main" xmlns="" val="11382911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lang="it-IT" sz="1200" kern="1200">
        <a:solidFill>
          <a:schemeClr val="tx1"/>
        </a:solidFill>
        <a:latin typeface="+mn-lt"/>
        <a:ea typeface="+mn-ea"/>
        <a:cs typeface="+mn-cs"/>
      </a:defRPr>
    </a:lvl1pPr>
    <a:lvl2pPr marL="457200" algn="l" rtl="0" fontAlgn="base">
      <a:spcBef>
        <a:spcPct val="30000"/>
      </a:spcBef>
      <a:spcAft>
        <a:spcPct val="0"/>
      </a:spcAft>
      <a:defRPr lang="it-IT" sz="1200" kern="1200">
        <a:solidFill>
          <a:schemeClr val="tx1"/>
        </a:solidFill>
        <a:latin typeface="+mn-lt"/>
        <a:ea typeface="+mn-ea"/>
        <a:cs typeface="+mn-cs"/>
      </a:defRPr>
    </a:lvl2pPr>
    <a:lvl3pPr marL="914400" algn="l" rtl="0" fontAlgn="base">
      <a:spcBef>
        <a:spcPct val="30000"/>
      </a:spcBef>
      <a:spcAft>
        <a:spcPct val="0"/>
      </a:spcAft>
      <a:defRPr lang="it-IT" sz="1200" kern="1200">
        <a:solidFill>
          <a:schemeClr val="tx1"/>
        </a:solidFill>
        <a:latin typeface="+mn-lt"/>
        <a:ea typeface="+mn-ea"/>
        <a:cs typeface="+mn-cs"/>
      </a:defRPr>
    </a:lvl3pPr>
    <a:lvl4pPr marL="1371600" algn="l" rtl="0" fontAlgn="base">
      <a:spcBef>
        <a:spcPct val="30000"/>
      </a:spcBef>
      <a:spcAft>
        <a:spcPct val="0"/>
      </a:spcAft>
      <a:defRPr lang="it-IT" sz="1200" kern="1200">
        <a:solidFill>
          <a:schemeClr val="tx1"/>
        </a:solidFill>
        <a:latin typeface="+mn-lt"/>
        <a:ea typeface="+mn-ea"/>
        <a:cs typeface="+mn-cs"/>
      </a:defRPr>
    </a:lvl4pPr>
    <a:lvl5pPr marL="1828800" algn="l" rtl="0" fontAlgn="base">
      <a:spcBef>
        <a:spcPct val="30000"/>
      </a:spcBef>
      <a:spcAft>
        <a:spcPct val="0"/>
      </a:spcAft>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18418E-2A63-4B00-9942-73629F569CBC}" type="slidenum">
              <a:rPr smtClean="0">
                <a:cs typeface="Arial" charset="0"/>
              </a:rPr>
              <a:pPr fontAlgn="base">
                <a:spcBef>
                  <a:spcPct val="0"/>
                </a:spcBef>
                <a:spcAft>
                  <a:spcPct val="0"/>
                </a:spcAft>
              </a:pPr>
              <a:t>1</a:t>
            </a:fld>
            <a:endParaRPr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D00545-A490-4D9D-98C0-EFEE548ACD9E}" type="slidenum">
              <a:rPr smtClean="0">
                <a:solidFill>
                  <a:srgbClr val="000000"/>
                </a:solidFill>
                <a:cs typeface="Arial" charset="0"/>
              </a:rPr>
              <a:pPr fontAlgn="base">
                <a:spcBef>
                  <a:spcPct val="0"/>
                </a:spcBef>
                <a:spcAft>
                  <a:spcPct val="0"/>
                </a:spcAft>
              </a:pPr>
              <a:t>10</a:t>
            </a:fld>
            <a:endParaRPr smtClean="0">
              <a:solidFill>
                <a:srgbClr val="000000"/>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E8F998-76F8-425C-B7AE-3EBD2DEA3EAB}" type="slidenum">
              <a:rPr smtClean="0">
                <a:solidFill>
                  <a:srgbClr val="000000"/>
                </a:solidFill>
                <a:cs typeface="Arial" charset="0"/>
              </a:rPr>
              <a:pPr fontAlgn="base">
                <a:spcBef>
                  <a:spcPct val="0"/>
                </a:spcBef>
                <a:spcAft>
                  <a:spcPct val="0"/>
                </a:spcAft>
              </a:pPr>
              <a:t>11</a:t>
            </a:fld>
            <a:endParaRPr smtClean="0">
              <a:solidFill>
                <a:srgbClr val="000000"/>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AEF8229-420C-478B-AE78-3C96EAD0BE7C}" type="slidenum">
              <a:rPr lang="el-GR" smtClean="0"/>
              <a:pPr>
                <a:defRPr/>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ABB172-ECDD-4C7E-B846-4E413225A2BB}" type="slidenum">
              <a:rPr smtClean="0">
                <a:solidFill>
                  <a:srgbClr val="000000"/>
                </a:solidFill>
                <a:cs typeface="Arial" charset="0"/>
              </a:rPr>
              <a:pPr fontAlgn="base">
                <a:spcBef>
                  <a:spcPct val="0"/>
                </a:spcBef>
                <a:spcAft>
                  <a:spcPct val="0"/>
                </a:spcAft>
              </a:pPr>
              <a:t>13</a:t>
            </a:fld>
            <a:endParaRPr smtClean="0">
              <a:solidFill>
                <a:srgbClr val="000000"/>
              </a:solidFil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6548AA-D5CB-440F-B7F4-D4F55EE20C72}" type="slidenum">
              <a:rPr smtClean="0">
                <a:solidFill>
                  <a:srgbClr val="000000"/>
                </a:solidFill>
                <a:cs typeface="Arial" charset="0"/>
              </a:rPr>
              <a:pPr fontAlgn="base">
                <a:spcBef>
                  <a:spcPct val="0"/>
                </a:spcBef>
                <a:spcAft>
                  <a:spcPct val="0"/>
                </a:spcAft>
              </a:pPr>
              <a:t>14</a:t>
            </a:fld>
            <a:endParaRPr smtClean="0">
              <a:solidFill>
                <a:srgbClr val="000000"/>
              </a:solidFil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6548AA-D5CB-440F-B7F4-D4F55EE20C72}" type="slidenum">
              <a:rPr smtClean="0">
                <a:solidFill>
                  <a:srgbClr val="000000"/>
                </a:solidFill>
                <a:cs typeface="Arial" charset="0"/>
              </a:rPr>
              <a:pPr fontAlgn="base">
                <a:spcBef>
                  <a:spcPct val="0"/>
                </a:spcBef>
                <a:spcAft>
                  <a:spcPct val="0"/>
                </a:spcAft>
              </a:pPr>
              <a:t>15</a:t>
            </a:fld>
            <a:endParaRPr smtClean="0">
              <a:solidFill>
                <a:srgbClr val="000000"/>
              </a:solidFil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6548AA-D5CB-440F-B7F4-D4F55EE20C72}" type="slidenum">
              <a:rPr smtClean="0">
                <a:solidFill>
                  <a:srgbClr val="000000"/>
                </a:solidFill>
                <a:cs typeface="Arial" charset="0"/>
              </a:rPr>
              <a:pPr fontAlgn="base">
                <a:spcBef>
                  <a:spcPct val="0"/>
                </a:spcBef>
                <a:spcAft>
                  <a:spcPct val="0"/>
                </a:spcAft>
              </a:pPr>
              <a:t>16</a:t>
            </a:fld>
            <a:endParaRPr smtClean="0">
              <a:solidFill>
                <a:srgbClr val="000000"/>
              </a:solidFill>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6548AA-D5CB-440F-B7F4-D4F55EE20C72}" type="slidenum">
              <a:rPr smtClean="0">
                <a:solidFill>
                  <a:srgbClr val="000000"/>
                </a:solidFill>
                <a:cs typeface="Arial" charset="0"/>
              </a:rPr>
              <a:pPr fontAlgn="base">
                <a:spcBef>
                  <a:spcPct val="0"/>
                </a:spcBef>
                <a:spcAft>
                  <a:spcPct val="0"/>
                </a:spcAft>
              </a:pPr>
              <a:t>17</a:t>
            </a:fld>
            <a:endParaRPr smtClean="0">
              <a:solidFill>
                <a:srgbClr val="000000"/>
              </a:solidFil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AEF8229-420C-478B-AE78-3C96EAD0BE7C}" type="slidenum">
              <a:rPr lang="el-GR" smtClean="0"/>
              <a:pPr>
                <a:defRPr/>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AEF8229-420C-478B-AE78-3C96EAD0BE7C}" type="slidenum">
              <a:rPr lang="el-GR" smtClean="0"/>
              <a:pPr>
                <a:defRPr/>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F3F4B2-34FE-443F-9CC8-29728AF6A838}" type="slidenum">
              <a:rPr smtClean="0">
                <a:cs typeface="Arial" charset="0"/>
              </a:rPr>
              <a:pPr fontAlgn="base">
                <a:spcBef>
                  <a:spcPct val="0"/>
                </a:spcBef>
                <a:spcAft>
                  <a:spcPct val="0"/>
                </a:spcAft>
              </a:pPr>
              <a:t>2</a:t>
            </a:fld>
            <a:endParaRPr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AEF8229-420C-478B-AE78-3C96EAD0BE7C}" type="slidenum">
              <a:rPr lang="el-GR" smtClean="0"/>
              <a:pPr>
                <a:defRPr/>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325887-5612-4B9B-B47B-D3E3B34BFEA0}" type="slidenum">
              <a:rPr smtClean="0">
                <a:solidFill>
                  <a:srgbClr val="000000"/>
                </a:solidFill>
                <a:cs typeface="Arial" charset="0"/>
              </a:rPr>
              <a:pPr fontAlgn="base">
                <a:spcBef>
                  <a:spcPct val="0"/>
                </a:spcBef>
                <a:spcAft>
                  <a:spcPct val="0"/>
                </a:spcAft>
              </a:pPr>
              <a:t>21</a:t>
            </a:fld>
            <a:endParaRPr smtClean="0">
              <a:solidFill>
                <a:srgbClr val="000000"/>
              </a:solidFill>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325887-5612-4B9B-B47B-D3E3B34BFEA0}" type="slidenum">
              <a:rPr smtClean="0">
                <a:solidFill>
                  <a:srgbClr val="000000"/>
                </a:solidFill>
                <a:cs typeface="Arial" charset="0"/>
              </a:rPr>
              <a:pPr fontAlgn="base">
                <a:spcBef>
                  <a:spcPct val="0"/>
                </a:spcBef>
                <a:spcAft>
                  <a:spcPct val="0"/>
                </a:spcAft>
              </a:pPr>
              <a:t>22</a:t>
            </a:fld>
            <a:endParaRPr smtClean="0">
              <a:solidFill>
                <a:srgbClr val="000000"/>
              </a:solidFill>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325887-5612-4B9B-B47B-D3E3B34BFEA0}" type="slidenum">
              <a:rPr smtClean="0">
                <a:solidFill>
                  <a:srgbClr val="000000"/>
                </a:solidFill>
                <a:cs typeface="Arial" charset="0"/>
              </a:rPr>
              <a:pPr fontAlgn="base">
                <a:spcBef>
                  <a:spcPct val="0"/>
                </a:spcBef>
                <a:spcAft>
                  <a:spcPct val="0"/>
                </a:spcAft>
              </a:pPr>
              <a:t>23</a:t>
            </a:fld>
            <a:endParaRPr smtClean="0">
              <a:solidFill>
                <a:srgbClr val="000000"/>
              </a:solidFill>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325887-5612-4B9B-B47B-D3E3B34BFEA0}" type="slidenum">
              <a:rPr smtClean="0">
                <a:solidFill>
                  <a:srgbClr val="000000"/>
                </a:solidFill>
                <a:cs typeface="Arial" charset="0"/>
              </a:rPr>
              <a:pPr fontAlgn="base">
                <a:spcBef>
                  <a:spcPct val="0"/>
                </a:spcBef>
                <a:spcAft>
                  <a:spcPct val="0"/>
                </a:spcAft>
              </a:pPr>
              <a:t>24</a:t>
            </a:fld>
            <a:endParaRPr smtClean="0">
              <a:solidFill>
                <a:srgbClr val="000000"/>
              </a:solidFill>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325887-5612-4B9B-B47B-D3E3B34BFEA0}" type="slidenum">
              <a:rPr smtClean="0">
                <a:solidFill>
                  <a:srgbClr val="000000"/>
                </a:solidFill>
                <a:cs typeface="Arial" charset="0"/>
              </a:rPr>
              <a:pPr fontAlgn="base">
                <a:spcBef>
                  <a:spcPct val="0"/>
                </a:spcBef>
                <a:spcAft>
                  <a:spcPct val="0"/>
                </a:spcAft>
              </a:pPr>
              <a:t>25</a:t>
            </a:fld>
            <a:endParaRPr smtClean="0">
              <a:solidFill>
                <a:srgbClr val="000000"/>
              </a:solidFill>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AEF8229-420C-478B-AE78-3C96EAD0BE7C}" type="slidenum">
              <a:rPr lang="el-GR" smtClean="0"/>
              <a:pPr>
                <a:defRPr/>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F3F4B2-34FE-443F-9CC8-29728AF6A838}" type="slidenum">
              <a:rPr smtClean="0">
                <a:cs typeface="Arial" charset="0"/>
              </a:rPr>
              <a:pPr fontAlgn="base">
                <a:spcBef>
                  <a:spcPct val="0"/>
                </a:spcBef>
                <a:spcAft>
                  <a:spcPct val="0"/>
                </a:spcAft>
              </a:pPr>
              <a:t>27</a:t>
            </a:fld>
            <a:endParaRPr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D00545-A490-4D9D-98C0-EFEE548ACD9E}" type="slidenum">
              <a:rPr smtClean="0">
                <a:solidFill>
                  <a:srgbClr val="000000"/>
                </a:solidFill>
                <a:cs typeface="Arial" charset="0"/>
              </a:rPr>
              <a:pPr fontAlgn="base">
                <a:spcBef>
                  <a:spcPct val="0"/>
                </a:spcBef>
                <a:spcAft>
                  <a:spcPct val="0"/>
                </a:spcAft>
              </a:pPr>
              <a:t>28</a:t>
            </a:fld>
            <a:endParaRPr smtClean="0">
              <a:solidFill>
                <a:srgbClr val="000000"/>
              </a:solidFill>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D00545-A490-4D9D-98C0-EFEE548ACD9E}" type="slidenum">
              <a:rPr smtClean="0">
                <a:solidFill>
                  <a:srgbClr val="000000"/>
                </a:solidFill>
                <a:cs typeface="Arial" charset="0"/>
              </a:rPr>
              <a:pPr fontAlgn="base">
                <a:spcBef>
                  <a:spcPct val="0"/>
                </a:spcBef>
                <a:spcAft>
                  <a:spcPct val="0"/>
                </a:spcAft>
              </a:pPr>
              <a:t>29</a:t>
            </a:fld>
            <a:endParaRPr smtClean="0">
              <a:solidFill>
                <a:srgbClr val="000000"/>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F3F4B2-34FE-443F-9CC8-29728AF6A838}" type="slidenum">
              <a:rPr smtClean="0">
                <a:cs typeface="Arial" charset="0"/>
              </a:rPr>
              <a:pPr fontAlgn="base">
                <a:spcBef>
                  <a:spcPct val="0"/>
                </a:spcBef>
                <a:spcAft>
                  <a:spcPct val="0"/>
                </a:spcAft>
              </a:pPr>
              <a:t>3</a:t>
            </a:fld>
            <a:endParaRPr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18418E-2A63-4B00-9942-73629F569CBC}" type="slidenum">
              <a:rPr smtClean="0">
                <a:cs typeface="Arial" charset="0"/>
              </a:rPr>
              <a:pPr fontAlgn="base">
                <a:spcBef>
                  <a:spcPct val="0"/>
                </a:spcBef>
                <a:spcAft>
                  <a:spcPct val="0"/>
                </a:spcAft>
              </a:pPr>
              <a:t>30</a:t>
            </a:fld>
            <a:endParaRPr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F3F4B2-34FE-443F-9CC8-29728AF6A838}" type="slidenum">
              <a:rPr smtClean="0">
                <a:cs typeface="Arial" charset="0"/>
              </a:rPr>
              <a:pPr fontAlgn="base">
                <a:spcBef>
                  <a:spcPct val="0"/>
                </a:spcBef>
                <a:spcAft>
                  <a:spcPct val="0"/>
                </a:spcAft>
              </a:pPr>
              <a:t>4</a:t>
            </a:fld>
            <a:endParaRPr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58D57-6C8D-4C8B-BC12-19C9E24D4247}" type="slidenum">
              <a:rPr smtClean="0">
                <a:cs typeface="Arial" charset="0"/>
              </a:rPr>
              <a:pPr fontAlgn="base">
                <a:spcBef>
                  <a:spcPct val="0"/>
                </a:spcBef>
                <a:spcAft>
                  <a:spcPct val="0"/>
                </a:spcAft>
              </a:pPr>
              <a:t>5</a:t>
            </a:fld>
            <a:endParaRPr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6548AA-D5CB-440F-B7F4-D4F55EE20C72}" type="slidenum">
              <a:rPr smtClean="0">
                <a:solidFill>
                  <a:srgbClr val="000000"/>
                </a:solidFill>
                <a:cs typeface="Arial" charset="0"/>
              </a:rPr>
              <a:pPr fontAlgn="base">
                <a:spcBef>
                  <a:spcPct val="0"/>
                </a:spcBef>
                <a:spcAft>
                  <a:spcPct val="0"/>
                </a:spcAft>
              </a:pPr>
              <a:t>6</a:t>
            </a:fld>
            <a:endParaRPr smtClean="0">
              <a:solidFill>
                <a:srgbClr val="000000"/>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6548AA-D5CB-440F-B7F4-D4F55EE20C72}" type="slidenum">
              <a:rPr smtClean="0">
                <a:solidFill>
                  <a:srgbClr val="000000"/>
                </a:solidFill>
                <a:cs typeface="Arial" charset="0"/>
              </a:rPr>
              <a:pPr fontAlgn="base">
                <a:spcBef>
                  <a:spcPct val="0"/>
                </a:spcBef>
                <a:spcAft>
                  <a:spcPct val="0"/>
                </a:spcAft>
              </a:pPr>
              <a:t>7</a:t>
            </a:fld>
            <a:endParaRPr smtClean="0">
              <a:solidFill>
                <a:srgbClr val="000000"/>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6548AA-D5CB-440F-B7F4-D4F55EE20C72}" type="slidenum">
              <a:rPr smtClean="0">
                <a:solidFill>
                  <a:srgbClr val="000000"/>
                </a:solidFill>
                <a:cs typeface="Arial" charset="0"/>
              </a:rPr>
              <a:pPr fontAlgn="base">
                <a:spcBef>
                  <a:spcPct val="0"/>
                </a:spcBef>
                <a:spcAft>
                  <a:spcPct val="0"/>
                </a:spcAft>
              </a:pPr>
              <a:t>8</a:t>
            </a:fld>
            <a:endParaRPr smtClean="0">
              <a:solidFill>
                <a:srgbClr val="000000"/>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D00545-A490-4D9D-98C0-EFEE548ACD9E}" type="slidenum">
              <a:rPr smtClean="0">
                <a:solidFill>
                  <a:srgbClr val="000000"/>
                </a:solidFill>
                <a:cs typeface="Arial" charset="0"/>
              </a:rPr>
              <a:pPr fontAlgn="base">
                <a:spcBef>
                  <a:spcPct val="0"/>
                </a:spcBef>
                <a:spcAft>
                  <a:spcPct val="0"/>
                </a:spcAft>
              </a:pPr>
              <a:t>9</a:t>
            </a:fld>
            <a:endParaRPr smtClean="0">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0638" y="20638"/>
            <a:ext cx="3498850" cy="2825750"/>
          </a:xfrm>
          <a:prstGeom prst="rect">
            <a:avLst/>
          </a:prstGeom>
          <a:noFill/>
          <a:ln w="9525">
            <a:noFill/>
            <a:miter lim="800000"/>
            <a:headEnd/>
            <a:tailEnd/>
          </a:ln>
        </p:spPr>
      </p:pic>
      <p:pic>
        <p:nvPicPr>
          <p:cNvPr id="5" name="Picture 7"/>
          <p:cNvPicPr>
            <a:picLocks noChangeAspect="1"/>
          </p:cNvPicPr>
          <p:nvPr userDrawn="1"/>
        </p:nvPicPr>
        <p:blipFill>
          <a:blip r:embed="rId3" cstate="print"/>
          <a:srcRect/>
          <a:stretch>
            <a:fillRect/>
          </a:stretch>
        </p:blipFill>
        <p:spPr bwMode="auto">
          <a:xfrm>
            <a:off x="3503613" y="20638"/>
            <a:ext cx="5624512" cy="2825750"/>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20638" y="2817813"/>
            <a:ext cx="7669212" cy="2297112"/>
          </a:xfrm>
          <a:prstGeom prst="rect">
            <a:avLst/>
          </a:prstGeom>
          <a:noFill/>
          <a:ln w="9525">
            <a:noFill/>
            <a:miter lim="800000"/>
            <a:headEnd/>
            <a:tailEnd/>
          </a:ln>
        </p:spPr>
      </p:pic>
      <p:pic>
        <p:nvPicPr>
          <p:cNvPr id="7" name="Picture 9"/>
          <p:cNvPicPr>
            <a:picLocks noChangeAspect="1"/>
          </p:cNvPicPr>
          <p:nvPr userDrawn="1"/>
        </p:nvPicPr>
        <p:blipFill>
          <a:blip r:embed="rId5" cstate="print"/>
          <a:srcRect/>
          <a:stretch>
            <a:fillRect/>
          </a:stretch>
        </p:blipFill>
        <p:spPr bwMode="auto">
          <a:xfrm>
            <a:off x="7662863" y="2819400"/>
            <a:ext cx="1460500" cy="2293938"/>
          </a:xfrm>
          <a:prstGeom prst="rect">
            <a:avLst/>
          </a:prstGeom>
          <a:noFill/>
          <a:ln w="9525">
            <a:noFill/>
            <a:miter lim="800000"/>
            <a:headEnd/>
            <a:tailEnd/>
          </a:ln>
        </p:spPr>
      </p:pic>
      <p:pic>
        <p:nvPicPr>
          <p:cNvPr id="8" name="Picture 10"/>
          <p:cNvPicPr>
            <a:picLocks/>
          </p:cNvPicPr>
          <p:nvPr userDrawn="1"/>
        </p:nvPicPr>
        <p:blipFill>
          <a:blip r:embed="rId6" cstate="print"/>
          <a:srcRect/>
          <a:stretch>
            <a:fillRect/>
          </a:stretch>
        </p:blipFill>
        <p:spPr bwMode="auto">
          <a:xfrm>
            <a:off x="20638" y="5089525"/>
            <a:ext cx="9097962" cy="1738313"/>
          </a:xfrm>
          <a:prstGeom prst="rect">
            <a:avLst/>
          </a:prstGeom>
          <a:noFill/>
          <a:ln w="9525">
            <a:noFill/>
            <a:miter lim="800000"/>
            <a:headEnd/>
            <a:tailEnd/>
          </a:ln>
        </p:spPr>
      </p:pic>
      <p:sp>
        <p:nvSpPr>
          <p:cNvPr id="9" name="Rectangle 13"/>
          <p:cNvSpPr/>
          <p:nvPr userDrawn="1"/>
        </p:nvSpPr>
        <p:spPr>
          <a:xfrm>
            <a:off x="8755063"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kumimoji="0"/>
            </a:pPr>
            <a:endParaRPr kumimoji="0" lang="it-IT">
              <a:solidFill>
                <a:srgbClr val="F47F28"/>
              </a:solidFill>
            </a:endParaRPr>
          </a:p>
        </p:txBody>
      </p:sp>
      <p:sp>
        <p:nvSpPr>
          <p:cNvPr id="15" name="Text Placeholder 15"/>
          <p:cNvSpPr>
            <a:spLocks noGrp="1"/>
          </p:cNvSpPr>
          <p:nvPr>
            <p:ph type="body" sz="quarter" idx="14"/>
          </p:nvPr>
        </p:nvSpPr>
        <p:spPr>
          <a:xfrm>
            <a:off x="3581400" y="1295400"/>
            <a:ext cx="5105400" cy="1416269"/>
          </a:xfrm>
        </p:spPr>
        <p:txBody>
          <a:bodyPr anchor="b">
            <a:normAutofit/>
          </a:bodyPr>
          <a:lstStyle>
            <a:lvl1pPr algn="r" eaLnBrk="1" latinLnBrk="0" hangingPunct="1">
              <a:buNone/>
              <a:defRPr kumimoji="0" lang="it-IT" sz="2200" kern="1200">
                <a:solidFill>
                  <a:schemeClr val="tx1">
                    <a:lumMod val="75000"/>
                    <a:lumOff val="25000"/>
                  </a:schemeClr>
                </a:solidFill>
                <a:latin typeface="Calibri" pitchFamily="34" charset="0"/>
                <a:ea typeface="+mn-ea"/>
                <a:cs typeface="+mn-cs"/>
              </a:defRPr>
            </a:lvl1pPr>
          </a:lstStyle>
          <a:p>
            <a:pPr lvl="0" eaLnBrk="1" latinLnBrk="0" hangingPunct="1"/>
            <a:r>
              <a:rPr lang="it-IT" smtClean="0"/>
              <a:t>Fare clic per modificare gli stili del testo dello schema</a:t>
            </a:r>
          </a:p>
        </p:txBody>
      </p:sp>
      <p:sp>
        <p:nvSpPr>
          <p:cNvPr id="2" name="Title 1"/>
          <p:cNvSpPr>
            <a:spLocks noGrp="1"/>
          </p:cNvSpPr>
          <p:nvPr>
            <p:ph type="title"/>
          </p:nvPr>
        </p:nvSpPr>
        <p:spPr>
          <a:xfrm>
            <a:off x="106344" y="4114800"/>
            <a:ext cx="7315200" cy="914400"/>
          </a:xfrm>
        </p:spPr>
        <p:txBody>
          <a:bodyPr anchor="b">
            <a:normAutofit/>
          </a:bodyPr>
          <a:lstStyle>
            <a:lvl1pPr marL="0" indent="0" eaLnBrk="1" latinLnBrk="0" hangingPunct="1">
              <a:defRPr kumimoji="0" lang="it-IT" sz="3600" b="1" kern="1200" baseline="0">
                <a:solidFill>
                  <a:schemeClr val="bg1"/>
                </a:solidFill>
                <a:latin typeface="Arial" pitchFamily="34" charset="0"/>
                <a:ea typeface="+mn-ea"/>
                <a:cs typeface="Arial" pitchFamily="34" charset="0"/>
              </a:defRPr>
            </a:lvl1pPr>
          </a:lstStyle>
          <a:p>
            <a:pPr lvl="0" eaLnBrk="1" latinLnBrk="0" hangingPunct="1"/>
            <a:r>
              <a:rPr lang="it-IT" smtClean="0"/>
              <a:t>Fare clic per modificare stile</a:t>
            </a:r>
            <a:endParaRPr/>
          </a:p>
        </p:txBody>
      </p:sp>
      <p:sp>
        <p:nvSpPr>
          <p:cNvPr id="10" name="Date Placeholder 3"/>
          <p:cNvSpPr>
            <a:spLocks noGrp="1"/>
          </p:cNvSpPr>
          <p:nvPr>
            <p:ph type="dt" sz="half" idx="15"/>
          </p:nvPr>
        </p:nvSpPr>
        <p:spPr/>
        <p:txBody>
          <a:bodyPr/>
          <a:lstStyle>
            <a:lvl1pPr eaLnBrk="1" latinLnBrk="0" hangingPunct="1">
              <a:defRPr kumimoji="0" lang="it-IT">
                <a:solidFill>
                  <a:schemeClr val="bg1"/>
                </a:solidFill>
              </a:defRPr>
            </a:lvl1pPr>
          </a:lstStyle>
          <a:p>
            <a:pPr>
              <a:defRPr kumimoji="0"/>
            </a:pPr>
            <a:fld id="{387F67A4-4800-4A1F-8E8C-BE92AFCC6281}" type="datetimeFigureOut">
              <a:rPr kumimoji="0" lang="en-US"/>
              <a:pPr>
                <a:defRPr kumimoji="0"/>
              </a:pPr>
              <a:t>4/8/2012</a:t>
            </a:fld>
            <a:endParaRPr kumimoji="0"/>
          </a:p>
        </p:txBody>
      </p:sp>
      <p:sp>
        <p:nvSpPr>
          <p:cNvPr id="11" name="Footer Placeholder 4"/>
          <p:cNvSpPr>
            <a:spLocks noGrp="1"/>
          </p:cNvSpPr>
          <p:nvPr>
            <p:ph type="ftr" sz="quarter" idx="16"/>
          </p:nvPr>
        </p:nvSpPr>
        <p:spPr/>
        <p:txBody>
          <a:bodyPr/>
          <a:lstStyle>
            <a:lvl1pPr eaLnBrk="1" latinLnBrk="0" hangingPunct="1">
              <a:defRPr kumimoji="0" lang="it-IT">
                <a:solidFill>
                  <a:schemeClr val="bg1"/>
                </a:solidFill>
              </a:defRPr>
            </a:lvl1pPr>
          </a:lstStyle>
          <a:p>
            <a:pPr>
              <a:defRPr kumimoji="0"/>
            </a:pPr>
            <a:endParaRPr kumimoji="0"/>
          </a:p>
        </p:txBody>
      </p:sp>
      <p:sp>
        <p:nvSpPr>
          <p:cNvPr id="12" name="Slide Number Placeholder 5"/>
          <p:cNvSpPr>
            <a:spLocks noGrp="1"/>
          </p:cNvSpPr>
          <p:nvPr>
            <p:ph type="sldNum" sz="quarter" idx="17"/>
          </p:nvPr>
        </p:nvSpPr>
        <p:spPr/>
        <p:txBody>
          <a:bodyPr/>
          <a:lstStyle>
            <a:lvl1pPr eaLnBrk="1" latinLnBrk="0" hangingPunct="1">
              <a:defRPr kumimoji="0" lang="it-IT">
                <a:solidFill>
                  <a:schemeClr val="bg1"/>
                </a:solidFill>
              </a:defRPr>
            </a:lvl1pPr>
          </a:lstStyle>
          <a:p>
            <a:pPr>
              <a:defRPr kumimoji="0"/>
            </a:pPr>
            <a:fld id="{EE10440A-D756-4ECD-A30B-194FE0C6F6AB}" type="slidenum">
              <a:rPr kumimoji="0"/>
              <a:pPr>
                <a:defRPr kumimoji="0"/>
              </a:pPr>
              <a:t>‹#›</a:t>
            </a:fld>
            <a:endParaRPr kumimoji="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lip multimediale con didascal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5"/>
          <p:cNvSpPr/>
          <p:nvPr userDrawn="1"/>
        </p:nvSpPr>
        <p:spPr>
          <a:xfrm>
            <a:off x="595313" y="4800600"/>
            <a:ext cx="4873625"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kumimoji="0"/>
            </a:pPr>
            <a:endParaRPr kumimoji="0" lang="it-IT"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it-IT" sz="1800" b="0" i="1">
                <a:solidFill>
                  <a:schemeClr val="bg1">
                    <a:lumMod val="85000"/>
                  </a:schemeClr>
                </a:solidFill>
                <a:latin typeface="Georgia" pitchFamily="18" charset="0"/>
              </a:defRPr>
            </a:lvl1pPr>
          </a:lstStyle>
          <a:p>
            <a:pPr eaLnBrk="1" latinLnBrk="0" hangingPunct="1"/>
            <a:r>
              <a:rPr lang="it-IT" smtClean="0"/>
              <a:t>Fare clic per modificare stile</a:t>
            </a:r>
            <a:endParaRPr/>
          </a:p>
        </p:txBody>
      </p:sp>
      <p:sp>
        <p:nvSpPr>
          <p:cNvPr id="9" name="Media Placeholder 8"/>
          <p:cNvSpPr>
            <a:spLocks noGrp="1"/>
          </p:cNvSpPr>
          <p:nvPr>
            <p:ph type="media" sz="quarter" idx="13"/>
          </p:nvPr>
        </p:nvSpPr>
        <p:spPr>
          <a:xfrm>
            <a:off x="587022" y="838200"/>
            <a:ext cx="4873752" cy="3812822"/>
          </a:xfrm>
        </p:spPr>
        <p:txBody>
          <a:bodyPr rtlCol="0">
            <a:normAutofit/>
          </a:bodyPr>
          <a:lstStyle>
            <a:lvl1pPr eaLnBrk="1" latinLnBrk="0" hangingPunct="1">
              <a:buNone/>
              <a:defRPr kumimoji="0" lang="it-IT"/>
            </a:lvl1pPr>
          </a:lstStyle>
          <a:p>
            <a:pPr lvl="0" eaLnBrk="1" latinLnBrk="0" hangingPunct="1"/>
            <a:r>
              <a:rPr lang="it-IT" smtClean="0"/>
              <a:t>Fare clic sull'icona per inserire un clip multimediale</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it-IT" sz="2400">
                <a:solidFill>
                  <a:schemeClr val="bg1"/>
                </a:solidFill>
              </a:defRPr>
            </a:lvl1pPr>
          </a:lstStyle>
          <a:p>
            <a:pPr lvl="0" eaLnBrk="1" latinLnBrk="0" hangingPunct="1"/>
            <a:r>
              <a:rPr lang="it-IT" smtClean="0"/>
              <a:t>Fare clic per modificare gli stili del testo dello schema</a:t>
            </a:r>
          </a:p>
        </p:txBody>
      </p:sp>
      <p:sp>
        <p:nvSpPr>
          <p:cNvPr id="6" name="Date Placeholder 2"/>
          <p:cNvSpPr>
            <a:spLocks noGrp="1"/>
          </p:cNvSpPr>
          <p:nvPr>
            <p:ph type="dt" sz="half" idx="15"/>
          </p:nvPr>
        </p:nvSpPr>
        <p:spPr/>
        <p:txBody>
          <a:bodyPr/>
          <a:lstStyle>
            <a:lvl1pPr eaLnBrk="1" latinLnBrk="0" hangingPunct="1">
              <a:defRPr kumimoji="0" lang="it-IT">
                <a:solidFill>
                  <a:schemeClr val="bg1"/>
                </a:solidFill>
              </a:defRPr>
            </a:lvl1pPr>
          </a:lstStyle>
          <a:p>
            <a:pPr>
              <a:defRPr kumimoji="0"/>
            </a:pPr>
            <a:fld id="{F8C49630-9DFB-4390-BFAA-E34FB5E87F16}" type="datetimeFigureOut">
              <a:rPr kumimoji="0" lang="en-US"/>
              <a:pPr>
                <a:defRPr kumimoji="0"/>
              </a:pPr>
              <a:t>4/8/2012</a:t>
            </a:fld>
            <a:endParaRPr kumimoji="0"/>
          </a:p>
        </p:txBody>
      </p:sp>
      <p:sp>
        <p:nvSpPr>
          <p:cNvPr id="8" name="Footer Placeholder 3"/>
          <p:cNvSpPr>
            <a:spLocks noGrp="1"/>
          </p:cNvSpPr>
          <p:nvPr>
            <p:ph type="ftr" sz="quarter" idx="16"/>
          </p:nvPr>
        </p:nvSpPr>
        <p:spPr/>
        <p:txBody>
          <a:bodyPr/>
          <a:lstStyle>
            <a:lvl1pPr eaLnBrk="1" latinLnBrk="0" hangingPunct="1">
              <a:defRPr kumimoji="0" lang="it-IT">
                <a:solidFill>
                  <a:schemeClr val="bg1"/>
                </a:solidFill>
              </a:defRPr>
            </a:lvl1pPr>
          </a:lstStyle>
          <a:p>
            <a:pPr>
              <a:defRPr kumimoji="0"/>
            </a:pPr>
            <a:endParaRPr kumimoji="0"/>
          </a:p>
        </p:txBody>
      </p:sp>
      <p:sp>
        <p:nvSpPr>
          <p:cNvPr id="10" name="Slide Number Placeholder 4"/>
          <p:cNvSpPr>
            <a:spLocks noGrp="1"/>
          </p:cNvSpPr>
          <p:nvPr>
            <p:ph type="sldNum" sz="quarter" idx="17"/>
          </p:nvPr>
        </p:nvSpPr>
        <p:spPr/>
        <p:txBody>
          <a:bodyPr/>
          <a:lstStyle>
            <a:lvl1pPr eaLnBrk="1" latinLnBrk="0" hangingPunct="1">
              <a:defRPr kumimoji="0" lang="it-IT">
                <a:solidFill>
                  <a:schemeClr val="bg1"/>
                </a:solidFill>
              </a:defRPr>
            </a:lvl1pPr>
          </a:lstStyle>
          <a:p>
            <a:pPr>
              <a:defRPr kumimoji="0"/>
            </a:pPr>
            <a:fld id="{2E6B9DF1-C7FF-4432-B616-8A6D6220A10D}" type="slidenum">
              <a:rPr kumimoji="0"/>
              <a:pPr>
                <a:defRPr kumimoji="0"/>
              </a:pPr>
              <a:t>‹#›</a:t>
            </a:fld>
            <a:endParaRPr kumimoji="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7"/>
          <p:cNvSpPr/>
          <p:nvPr userDrawn="1"/>
        </p:nvSpPr>
        <p:spPr>
          <a:xfrm>
            <a:off x="1792288" y="4800600"/>
            <a:ext cx="5500687"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kumimoji="0"/>
            </a:pPr>
            <a:endParaRPr kumimoji="0" lang="it-IT"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it-IT" sz="1800" b="0" i="1">
                <a:solidFill>
                  <a:schemeClr val="bg1">
                    <a:lumMod val="85000"/>
                  </a:schemeClr>
                </a:solidFill>
                <a:latin typeface="Georgia" pitchFamily="18" charset="0"/>
              </a:defRPr>
            </a:lvl1pPr>
          </a:lstStyle>
          <a:p>
            <a:pPr eaLnBrk="1" latinLnBrk="0" hangingPunct="1"/>
            <a:r>
              <a:rPr lang="it-IT" smtClean="0"/>
              <a:t>Fare clic per modificare stile</a:t>
            </a:r>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eaLnBrk="1" latinLnBrk="0" hangingPunct="1">
              <a:buNone/>
              <a:defRPr kumimoji="0" lang="it-IT" sz="3200"/>
            </a:lvl1pPr>
            <a:lvl2pPr marL="457200" indent="0" eaLnBrk="1" latinLnBrk="0" hangingPunct="1">
              <a:buNone/>
              <a:defRPr kumimoji="0" lang="it-IT" sz="2800"/>
            </a:lvl2pPr>
            <a:lvl3pPr marL="914400" indent="0" eaLnBrk="1" latinLnBrk="0" hangingPunct="1">
              <a:buNone/>
              <a:defRPr kumimoji="0" lang="it-IT" sz="2400"/>
            </a:lvl3pPr>
            <a:lvl4pPr marL="1371600" indent="0" eaLnBrk="1" latinLnBrk="0" hangingPunct="1">
              <a:buNone/>
              <a:defRPr kumimoji="0" lang="it-IT" sz="2000"/>
            </a:lvl4pPr>
            <a:lvl5pPr marL="1828800" indent="0" eaLnBrk="1" latinLnBrk="0" hangingPunct="1">
              <a:buNone/>
              <a:defRPr kumimoji="0" lang="it-IT" sz="2000"/>
            </a:lvl5pPr>
            <a:lvl6pPr marL="2286000" indent="0" eaLnBrk="1" latinLnBrk="0" hangingPunct="1">
              <a:buNone/>
              <a:defRPr kumimoji="0" lang="it-IT" sz="2000"/>
            </a:lvl6pPr>
            <a:lvl7pPr marL="2743200" indent="0" eaLnBrk="1" latinLnBrk="0" hangingPunct="1">
              <a:buNone/>
              <a:defRPr kumimoji="0" lang="it-IT" sz="2000"/>
            </a:lvl7pPr>
            <a:lvl8pPr marL="3200400" indent="0" eaLnBrk="1" latinLnBrk="0" hangingPunct="1">
              <a:buNone/>
              <a:defRPr kumimoji="0" lang="it-IT" sz="2000"/>
            </a:lvl8pPr>
            <a:lvl9pPr marL="3657600" indent="0" eaLnBrk="1" latinLnBrk="0" hangingPunct="1">
              <a:buNone/>
              <a:defRPr kumimoji="0" lang="it-IT" sz="2000"/>
            </a:lvl9pPr>
          </a:lstStyle>
          <a:p>
            <a:pPr lvl="0" eaLnBrk="1" latinLnBrk="0" hangingPunct="1"/>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it-IT" sz="1400"/>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r>
              <a:rPr lang="it-IT" smtClean="0"/>
              <a:t>Fare clic per modificare gli stili del testo dello schema</a:t>
            </a:r>
          </a:p>
        </p:txBody>
      </p:sp>
      <p:sp>
        <p:nvSpPr>
          <p:cNvPr id="6" name="Date Placeholder 4"/>
          <p:cNvSpPr>
            <a:spLocks noGrp="1"/>
          </p:cNvSpPr>
          <p:nvPr>
            <p:ph type="dt" sz="half" idx="10"/>
          </p:nvPr>
        </p:nvSpPr>
        <p:spPr/>
        <p:txBody>
          <a:bodyPr/>
          <a:lstStyle>
            <a:lvl1pPr eaLnBrk="1" latinLnBrk="0" hangingPunct="1">
              <a:defRPr kumimoji="0" lang="it-IT">
                <a:solidFill>
                  <a:schemeClr val="bg1"/>
                </a:solidFill>
              </a:defRPr>
            </a:lvl1pPr>
          </a:lstStyle>
          <a:p>
            <a:pPr>
              <a:defRPr kumimoji="0"/>
            </a:pPr>
            <a:fld id="{9C37E476-453E-4A34-9149-7054CBE52A30}" type="datetimeFigureOut">
              <a:rPr kumimoji="0" lang="en-US"/>
              <a:pPr>
                <a:defRPr kumimoji="0"/>
              </a:pPr>
              <a:t>4/8/2012</a:t>
            </a:fld>
            <a:endParaRPr kumimoji="0"/>
          </a:p>
        </p:txBody>
      </p:sp>
      <p:sp>
        <p:nvSpPr>
          <p:cNvPr id="7" name="Footer Placeholder 5"/>
          <p:cNvSpPr>
            <a:spLocks noGrp="1"/>
          </p:cNvSpPr>
          <p:nvPr>
            <p:ph type="ftr" sz="quarter" idx="11"/>
          </p:nvPr>
        </p:nvSpPr>
        <p:spPr/>
        <p:txBody>
          <a:bodyPr/>
          <a:lstStyle>
            <a:lvl1pPr eaLnBrk="1" latinLnBrk="0" hangingPunct="1">
              <a:defRPr kumimoji="0" lang="it-IT">
                <a:solidFill>
                  <a:schemeClr val="bg1"/>
                </a:solidFill>
              </a:defRPr>
            </a:lvl1pPr>
          </a:lstStyle>
          <a:p>
            <a:pPr>
              <a:defRPr kumimoji="0"/>
            </a:pPr>
            <a:endParaRPr kumimoji="0"/>
          </a:p>
        </p:txBody>
      </p:sp>
      <p:sp>
        <p:nvSpPr>
          <p:cNvPr id="8" name="Slide Number Placeholder 6"/>
          <p:cNvSpPr>
            <a:spLocks noGrp="1"/>
          </p:cNvSpPr>
          <p:nvPr>
            <p:ph type="sldNum" sz="quarter" idx="12"/>
          </p:nvPr>
        </p:nvSpPr>
        <p:spPr/>
        <p:txBody>
          <a:bodyPr/>
          <a:lstStyle>
            <a:lvl1pPr eaLnBrk="1" latinLnBrk="0" hangingPunct="1">
              <a:defRPr kumimoji="0" lang="it-IT">
                <a:solidFill>
                  <a:schemeClr val="bg1"/>
                </a:solidFill>
              </a:defRPr>
            </a:lvl1pPr>
          </a:lstStyle>
          <a:p>
            <a:pPr>
              <a:defRPr kumimoji="0"/>
            </a:pPr>
            <a:fld id="{BDC978F8-3EE5-42AC-80FE-EDF444430A90}" type="slidenum">
              <a:rPr kumimoji="0"/>
              <a:pPr>
                <a:defRPr kumimoji="0"/>
              </a:pPr>
              <a:t>‹#›</a:t>
            </a:fld>
            <a:endParaRPr kumimoji="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olo e testo vertical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14" name="Title 1"/>
          <p:cNvSpPr>
            <a:spLocks noGrp="1"/>
          </p:cNvSpPr>
          <p:nvPr>
            <p:ph type="title"/>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it-IT" sz="2800" b="1" kern="1200" baseline="0">
                <a:solidFill>
                  <a:schemeClr val="bg1"/>
                </a:solidFill>
                <a:latin typeface="+mn-lt"/>
                <a:ea typeface="+mn-ea"/>
                <a:cs typeface="+mn-cs"/>
              </a:defRPr>
            </a:lvl1pPr>
          </a:lstStyle>
          <a:p>
            <a:pPr eaLnBrk="1" latinLnBrk="0" hangingPunct="1"/>
            <a:r>
              <a:rPr lang="it-IT" smtClean="0"/>
              <a:t>Fare clic per modificare stile</a:t>
            </a:r>
            <a:endParaRPr/>
          </a:p>
        </p:txBody>
      </p:sp>
      <p:sp>
        <p:nvSpPr>
          <p:cNvPr id="4" name="Date Placeholder 3"/>
          <p:cNvSpPr>
            <a:spLocks noGrp="1"/>
          </p:cNvSpPr>
          <p:nvPr>
            <p:ph type="dt" sz="half" idx="10"/>
          </p:nvPr>
        </p:nvSpPr>
        <p:spPr/>
        <p:txBody>
          <a:bodyPr/>
          <a:lstStyle>
            <a:lvl1pPr eaLnBrk="1" latinLnBrk="0" hangingPunct="1">
              <a:defRPr kumimoji="0"/>
            </a:lvl1pPr>
          </a:lstStyle>
          <a:p>
            <a:pPr>
              <a:defRPr kumimoji="0"/>
            </a:pPr>
            <a:fld id="{A8BDADF9-A59D-4B58-A7DA-09BE00755FBC}" type="datetimeFigureOut">
              <a:rPr kumimoji="0" lang="en-US"/>
              <a:pPr>
                <a:defRPr kumimoji="0"/>
              </a:pPr>
              <a:t>4/8/2012</a:t>
            </a:fld>
            <a:endParaRPr kumimoji="0"/>
          </a:p>
        </p:txBody>
      </p:sp>
      <p:sp>
        <p:nvSpPr>
          <p:cNvPr id="5" name="Footer Placeholder 4"/>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6" name="Slide Number Placeholder 5"/>
          <p:cNvSpPr>
            <a:spLocks noGrp="1"/>
          </p:cNvSpPr>
          <p:nvPr>
            <p:ph type="sldNum" sz="quarter" idx="12"/>
          </p:nvPr>
        </p:nvSpPr>
        <p:spPr/>
        <p:txBody>
          <a:bodyPr/>
          <a:lstStyle>
            <a:lvl1pPr eaLnBrk="1" latinLnBrk="0" hangingPunct="1">
              <a:defRPr kumimoji="0"/>
            </a:lvl1pPr>
          </a:lstStyle>
          <a:p>
            <a:pPr>
              <a:defRPr kumimoji="0"/>
            </a:pPr>
            <a:fld id="{B8DA86A3-2F90-4763-B364-E21BAD7F07AB}" type="slidenum">
              <a:rPr kumimoji="0"/>
              <a:pPr>
                <a:defRPr kumimoji="0"/>
              </a:pPr>
              <a:t>‹#›</a:t>
            </a:fld>
            <a:endParaRPr kumimoji="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it-IT" smtClean="0"/>
              <a:t>Fare clic per modificare stile</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Date Placeholder 3"/>
          <p:cNvSpPr>
            <a:spLocks noGrp="1"/>
          </p:cNvSpPr>
          <p:nvPr>
            <p:ph type="dt" sz="half" idx="10"/>
          </p:nvPr>
        </p:nvSpPr>
        <p:spPr/>
        <p:txBody>
          <a:bodyPr/>
          <a:lstStyle>
            <a:lvl1pPr eaLnBrk="1" latinLnBrk="0" hangingPunct="1">
              <a:defRPr kumimoji="0" lang="it-IT">
                <a:solidFill>
                  <a:schemeClr val="tx1">
                    <a:lumMod val="85000"/>
                    <a:lumOff val="15000"/>
                  </a:schemeClr>
                </a:solidFill>
              </a:defRPr>
            </a:lvl1pPr>
          </a:lstStyle>
          <a:p>
            <a:pPr>
              <a:defRPr kumimoji="0"/>
            </a:pPr>
            <a:fld id="{181345C9-E7B6-4A5C-A8E0-B88E2EFE654F}" type="datetimeFigureOut">
              <a:rPr kumimoji="0" lang="en-US"/>
              <a:pPr>
                <a:defRPr kumimoji="0"/>
              </a:pPr>
              <a:t>4/8/2012</a:t>
            </a:fld>
            <a:endParaRPr kumimoji="0"/>
          </a:p>
        </p:txBody>
      </p:sp>
      <p:sp>
        <p:nvSpPr>
          <p:cNvPr id="5" name="Footer Placeholder 4"/>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6" name="Slide Number Placeholder 5"/>
          <p:cNvSpPr>
            <a:spLocks noGrp="1"/>
          </p:cNvSpPr>
          <p:nvPr>
            <p:ph type="sldNum" sz="quarter" idx="12"/>
          </p:nvPr>
        </p:nvSpPr>
        <p:spPr/>
        <p:txBody>
          <a:bodyPr/>
          <a:lstStyle>
            <a:lvl1pPr eaLnBrk="1" latinLnBrk="0" hangingPunct="1">
              <a:defRPr kumimoji="0" lang="it-IT">
                <a:solidFill>
                  <a:schemeClr val="tx1">
                    <a:lumMod val="85000"/>
                    <a:lumOff val="15000"/>
                  </a:schemeClr>
                </a:solidFill>
              </a:defRPr>
            </a:lvl1pPr>
          </a:lstStyle>
          <a:p>
            <a:pPr>
              <a:defRPr kumimoji="0"/>
            </a:pPr>
            <a:fld id="{5CA0313F-22A7-4B4C-90BE-7CA87F56D132}" type="slidenum">
              <a:rPr kumimoji="0"/>
              <a:pPr>
                <a:defRPr kumimoji="0"/>
              </a:pPr>
              <a:t>‹#›</a:t>
            </a:fld>
            <a:endParaRPr kumimoji="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Vuota">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cstate="print"/>
          <a:srcRect l="2599" r="5875" b="5263"/>
          <a:stretch>
            <a:fillRect/>
          </a:stretch>
        </p:blipFill>
        <p:spPr bwMode="auto">
          <a:xfrm>
            <a:off x="3175" y="5867400"/>
            <a:ext cx="9144000" cy="10541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eaLnBrk="1" latinLnBrk="0" hangingPunct="1">
              <a:defRPr kumimoji="0"/>
            </a:lvl1pPr>
          </a:lstStyle>
          <a:p>
            <a:pPr>
              <a:defRPr kumimoji="0"/>
            </a:pPr>
            <a:fld id="{51B8E871-79BE-4CF9-B986-0F8A94426B4A}" type="datetimeFigureOut">
              <a:rPr kumimoji="0" lang="en-US"/>
              <a:pPr>
                <a:defRPr kumimoji="0"/>
              </a:pPr>
              <a:t>4/8/2012</a:t>
            </a:fld>
            <a:endParaRPr kumimoji="0"/>
          </a:p>
        </p:txBody>
      </p:sp>
      <p:sp>
        <p:nvSpPr>
          <p:cNvPr id="4" name="Footer Placeholder 2"/>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5" name="Slide Number Placeholder 3"/>
          <p:cNvSpPr>
            <a:spLocks noGrp="1"/>
          </p:cNvSpPr>
          <p:nvPr>
            <p:ph type="sldNum" sz="quarter" idx="12"/>
          </p:nvPr>
        </p:nvSpPr>
        <p:spPr/>
        <p:txBody>
          <a:bodyPr/>
          <a:lstStyle>
            <a:lvl1pPr eaLnBrk="1" latinLnBrk="0" hangingPunct="1">
              <a:defRPr kumimoji="0"/>
            </a:lvl1pPr>
          </a:lstStyle>
          <a:p>
            <a:pPr>
              <a:defRPr kumimoji="0"/>
            </a:pPr>
            <a:fld id="{1CEC6361-44D8-4AB3-84C9-77945C10BF90}" type="slidenum">
              <a:rPr kumimoji="0"/>
              <a:pPr>
                <a:defRPr kumimoji="0"/>
              </a:pPr>
              <a:t>‹#›</a:t>
            </a:fld>
            <a:endParaRPr kumimoji="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kumimoji="0"/>
            </a:pPr>
            <a:r>
              <a:rPr kumimoji="0" lang="it-IT"/>
              <a:t>             </a:t>
            </a:r>
          </a:p>
        </p:txBody>
      </p:sp>
      <p:sp>
        <p:nvSpPr>
          <p:cNvPr id="5" name="Rectangle 7"/>
          <p:cNvSpPr/>
          <p:nvPr userDrawn="1"/>
        </p:nvSpPr>
        <p:spPr>
          <a:xfrm>
            <a:off x="8686800" y="526573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kumimoji="0"/>
            </a:pPr>
            <a:r>
              <a:rPr kumimoji="0" lang="it-IT">
                <a:solidFill>
                  <a:srgbClr val="FF6600"/>
                </a:solidFill>
              </a:rPr>
              <a:t>           </a:t>
            </a:r>
          </a:p>
        </p:txBody>
      </p:sp>
      <p:sp>
        <p:nvSpPr>
          <p:cNvPr id="6"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kumimoji="0"/>
            </a:pPr>
            <a:r>
              <a:rPr kumimoji="0" lang="it-IT"/>
              <a:t>       </a:t>
            </a:r>
          </a:p>
        </p:txBody>
      </p:sp>
      <p:sp>
        <p:nvSpPr>
          <p:cNvPr id="2" name="Title 1"/>
          <p:cNvSpPr>
            <a:spLocks noGrp="1"/>
          </p:cNvSpPr>
          <p:nvPr>
            <p:ph type="title"/>
          </p:nvPr>
        </p:nvSpPr>
        <p:spPr>
          <a:xfrm>
            <a:off x="2971800" y="1992354"/>
            <a:ext cx="5867400" cy="1970046"/>
          </a:xfrm>
        </p:spPr>
        <p:txBody>
          <a:bodyPr>
            <a:normAutofit/>
          </a:bodyPr>
          <a:lstStyle>
            <a:lvl1pPr algn="l" eaLnBrk="1" latinLnBrk="0" hangingPunct="1">
              <a:defRPr kumimoji="0" lang="it-IT" sz="3000" b="1" cap="all"/>
            </a:lvl1pPr>
          </a:lstStyle>
          <a:p>
            <a:pPr eaLnBrk="1" latinLnBrk="0" hangingPunct="1"/>
            <a:r>
              <a:rPr lang="it-IT" smtClean="0"/>
              <a:t>Fare clic per modificare stile</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it-IT" sz="1800">
                <a:solidFill>
                  <a:schemeClr val="tx1">
                    <a:lumMod val="65000"/>
                    <a:lumOff val="35000"/>
                  </a:schemeClr>
                </a:solidFill>
              </a:defRPr>
            </a:lvl1pPr>
            <a:lvl2pPr marL="457200" indent="0" eaLnBrk="1" latinLnBrk="0" hangingPunct="1">
              <a:buNone/>
              <a:defRPr kumimoji="0" lang="it-IT" sz="1800">
                <a:solidFill>
                  <a:schemeClr val="tx1">
                    <a:tint val="75000"/>
                  </a:schemeClr>
                </a:solidFill>
              </a:defRPr>
            </a:lvl2pPr>
            <a:lvl3pPr marL="914400" indent="0" eaLnBrk="1" latinLnBrk="0" hangingPunct="1">
              <a:buNone/>
              <a:defRPr kumimoji="0" lang="it-IT" sz="1600">
                <a:solidFill>
                  <a:schemeClr val="tx1">
                    <a:tint val="75000"/>
                  </a:schemeClr>
                </a:solidFill>
              </a:defRPr>
            </a:lvl3pPr>
            <a:lvl4pPr marL="1371600" indent="0" eaLnBrk="1" latinLnBrk="0" hangingPunct="1">
              <a:buNone/>
              <a:defRPr kumimoji="0" lang="it-IT" sz="1400">
                <a:solidFill>
                  <a:schemeClr val="tx1">
                    <a:tint val="75000"/>
                  </a:schemeClr>
                </a:solidFill>
              </a:defRPr>
            </a:lvl4pPr>
            <a:lvl5pPr marL="1828800" indent="0" eaLnBrk="1" latinLnBrk="0" hangingPunct="1">
              <a:buNone/>
              <a:defRPr kumimoji="0" lang="it-IT" sz="1400">
                <a:solidFill>
                  <a:schemeClr val="tx1">
                    <a:tint val="75000"/>
                  </a:schemeClr>
                </a:solidFill>
              </a:defRPr>
            </a:lvl5pPr>
            <a:lvl6pPr marL="2286000" indent="0" eaLnBrk="1" latinLnBrk="0" hangingPunct="1">
              <a:buNone/>
              <a:defRPr kumimoji="0" lang="it-IT" sz="1400">
                <a:solidFill>
                  <a:schemeClr val="tx1">
                    <a:tint val="75000"/>
                  </a:schemeClr>
                </a:solidFill>
              </a:defRPr>
            </a:lvl6pPr>
            <a:lvl7pPr marL="2743200" indent="0" eaLnBrk="1" latinLnBrk="0" hangingPunct="1">
              <a:buNone/>
              <a:defRPr kumimoji="0" lang="it-IT" sz="1400">
                <a:solidFill>
                  <a:schemeClr val="tx1">
                    <a:tint val="75000"/>
                  </a:schemeClr>
                </a:solidFill>
              </a:defRPr>
            </a:lvl7pPr>
            <a:lvl8pPr marL="3200400" indent="0" eaLnBrk="1" latinLnBrk="0" hangingPunct="1">
              <a:buNone/>
              <a:defRPr kumimoji="0" lang="it-IT" sz="1400">
                <a:solidFill>
                  <a:schemeClr val="tx1">
                    <a:tint val="75000"/>
                  </a:schemeClr>
                </a:solidFill>
              </a:defRPr>
            </a:lvl8pPr>
            <a:lvl9pPr marL="3657600" indent="0" eaLnBrk="1" latinLnBrk="0" hangingPunct="1">
              <a:buNone/>
              <a:defRPr kumimoji="0" lang="it-IT" sz="1400">
                <a:solidFill>
                  <a:schemeClr val="tx1">
                    <a:tint val="75000"/>
                  </a:schemeClr>
                </a:solidFill>
              </a:defRPr>
            </a:lvl9pPr>
          </a:lstStyle>
          <a:p>
            <a:pPr lvl="0" eaLnBrk="1" latinLnBrk="0" hangingPunct="1"/>
            <a:r>
              <a:rPr lang="it-IT" smtClean="0"/>
              <a:t>Fare clic per modificare gli stili del testo dello schema</a:t>
            </a:r>
          </a:p>
        </p:txBody>
      </p:sp>
      <p:sp>
        <p:nvSpPr>
          <p:cNvPr id="7" name="Footer Placeholder 4"/>
          <p:cNvSpPr>
            <a:spLocks noGrp="1"/>
          </p:cNvSpPr>
          <p:nvPr>
            <p:ph type="ftr" sz="quarter" idx="10"/>
          </p:nvPr>
        </p:nvSpPr>
        <p:spPr/>
        <p:txBody>
          <a:bodyPr/>
          <a:lstStyle>
            <a:lvl1pPr eaLnBrk="1" latinLnBrk="0" hangingPunct="1">
              <a:defRPr kumimoji="0" lang="it-IT">
                <a:solidFill>
                  <a:schemeClr val="tx1">
                    <a:lumMod val="85000"/>
                    <a:lumOff val="15000"/>
                  </a:schemeClr>
                </a:solidFill>
              </a:defRPr>
            </a:lvl1pPr>
          </a:lstStyle>
          <a:p>
            <a:pPr>
              <a:defRPr kumimoji="0"/>
            </a:pPr>
            <a:endParaRPr kumimoji="0"/>
          </a:p>
        </p:txBody>
      </p:sp>
      <p:sp>
        <p:nvSpPr>
          <p:cNvPr id="8" name="Slide Number Placeholder 5"/>
          <p:cNvSpPr>
            <a:spLocks noGrp="1"/>
          </p:cNvSpPr>
          <p:nvPr>
            <p:ph type="sldNum" sz="quarter" idx="11"/>
          </p:nvPr>
        </p:nvSpPr>
        <p:spPr/>
        <p:txBody>
          <a:bodyPr/>
          <a:lstStyle>
            <a:lvl1pPr eaLnBrk="1" latinLnBrk="0" hangingPunct="1">
              <a:defRPr kumimoji="0" lang="it-IT">
                <a:solidFill>
                  <a:schemeClr val="tx1">
                    <a:lumMod val="85000"/>
                    <a:lumOff val="15000"/>
                  </a:schemeClr>
                </a:solidFill>
              </a:defRPr>
            </a:lvl1pPr>
          </a:lstStyle>
          <a:p>
            <a:pPr>
              <a:defRPr kumimoji="0"/>
            </a:pPr>
            <a:fld id="{E19EA942-25C2-4F62-A694-F6919D8D77C3}" type="slidenum">
              <a:rPr kumimoji="0"/>
              <a:pPr>
                <a:defRPr kumimoji="0"/>
              </a:pPr>
              <a:t>‹#›</a:t>
            </a:fld>
            <a:endParaRPr kumimoji="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olo e contenut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print"/>
          <a:srcRect l="2599" r="5875" b="5263"/>
          <a:stretch>
            <a:fillRect/>
          </a:stretch>
        </p:blipFill>
        <p:spPr bwMode="auto">
          <a:xfrm>
            <a:off x="3175" y="5867400"/>
            <a:ext cx="9144000" cy="1054100"/>
          </a:xfrm>
          <a:prstGeom prst="rect">
            <a:avLst/>
          </a:prstGeom>
          <a:noFill/>
          <a:ln w="9525">
            <a:noFill/>
            <a:miter lim="800000"/>
            <a:headEnd/>
            <a:tailEnd/>
          </a:ln>
        </p:spPr>
      </p:pic>
      <p:sp>
        <p:nvSpPr>
          <p:cNvPr id="2" name="Title 1"/>
          <p:cNvSpPr>
            <a:spLocks noGrp="1"/>
          </p:cNvSpPr>
          <p:nvPr>
            <p:ph type="title"/>
          </p:nvPr>
        </p:nvSpPr>
        <p:spPr>
          <a:xfrm>
            <a:off x="436180" y="76200"/>
            <a:ext cx="8403020" cy="685800"/>
          </a:xfrm>
        </p:spPr>
        <p:txBody>
          <a:bodyPr>
            <a:normAutofit/>
          </a:bodyPr>
          <a:lstStyle>
            <a:lvl1pPr algn="l" eaLnBrk="1" latinLnBrk="0" hangingPunct="1">
              <a:defRPr kumimoji="0" lang="it-IT" sz="3000" b="0">
                <a:solidFill>
                  <a:schemeClr val="tx1">
                    <a:lumMod val="85000"/>
                    <a:lumOff val="15000"/>
                  </a:schemeClr>
                </a:solidFill>
              </a:defRPr>
            </a:lvl1pPr>
          </a:lstStyle>
          <a:p>
            <a:pPr eaLnBrk="1" latinLnBrk="0" hangingPunct="1"/>
            <a:r>
              <a:rPr lang="it-IT" smtClean="0"/>
              <a:t>Fare clic per modificare stile</a:t>
            </a:r>
            <a:endParaRPr/>
          </a:p>
        </p:txBody>
      </p:sp>
      <p:sp>
        <p:nvSpPr>
          <p:cNvPr id="3" name="Content Placeholder 2"/>
          <p:cNvSpPr>
            <a:spLocks noGrp="1"/>
          </p:cNvSpPr>
          <p:nvPr>
            <p:ph idx="1"/>
          </p:nvPr>
        </p:nvSpPr>
        <p:spPr/>
        <p:txBody>
          <a:bodyPr/>
          <a:lstStyle>
            <a:lvl1pPr eaLnBrk="1" latinLnBrk="0" hangingPunct="1">
              <a:defRPr kumimoji="0" lang="it-IT">
                <a:solidFill>
                  <a:schemeClr val="tx1">
                    <a:lumMod val="85000"/>
                    <a:lumOff val="15000"/>
                  </a:schemeClr>
                </a:solidFill>
              </a:defRPr>
            </a:lvl1pPr>
            <a:lvl2pPr eaLnBrk="1" latinLnBrk="0" hangingPunct="1">
              <a:defRPr kumimoji="0" lang="it-IT">
                <a:solidFill>
                  <a:schemeClr val="tx1">
                    <a:lumMod val="85000"/>
                    <a:lumOff val="15000"/>
                  </a:schemeClr>
                </a:solidFill>
              </a:defRPr>
            </a:lvl2pPr>
            <a:lvl3pPr eaLnBrk="1" latinLnBrk="0" hangingPunct="1">
              <a:defRPr kumimoji="0" lang="it-IT">
                <a:solidFill>
                  <a:schemeClr val="tx1">
                    <a:lumMod val="85000"/>
                    <a:lumOff val="15000"/>
                  </a:schemeClr>
                </a:solidFill>
              </a:defRPr>
            </a:lvl3pPr>
            <a:lvl4pPr eaLnBrk="1" latinLnBrk="0" hangingPunct="1">
              <a:defRPr kumimoji="0" lang="it-IT">
                <a:solidFill>
                  <a:schemeClr val="tx1">
                    <a:lumMod val="85000"/>
                    <a:lumOff val="15000"/>
                  </a:schemeClr>
                </a:solidFill>
              </a:defRPr>
            </a:lvl4pPr>
            <a:lvl5pPr eaLnBrk="1" latinLnBrk="0" hangingPunct="1">
              <a:defRPr kumimoji="0" lang="it-IT">
                <a:solidFill>
                  <a:schemeClr val="tx1">
                    <a:lumMod val="85000"/>
                    <a:lumOff val="15000"/>
                  </a:schemeClr>
                </a:solidFill>
              </a:defRPr>
            </a:lvl5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5" name="Date Placeholder 3"/>
          <p:cNvSpPr>
            <a:spLocks noGrp="1"/>
          </p:cNvSpPr>
          <p:nvPr>
            <p:ph type="dt" sz="half" idx="10"/>
          </p:nvPr>
        </p:nvSpPr>
        <p:spPr/>
        <p:txBody>
          <a:bodyPr/>
          <a:lstStyle>
            <a:lvl1pPr eaLnBrk="1" latinLnBrk="0" hangingPunct="1">
              <a:defRPr kumimoji="0" lang="it-IT">
                <a:solidFill>
                  <a:schemeClr val="tx1">
                    <a:lumMod val="85000"/>
                    <a:lumOff val="15000"/>
                  </a:schemeClr>
                </a:solidFill>
              </a:defRPr>
            </a:lvl1pPr>
          </a:lstStyle>
          <a:p>
            <a:pPr>
              <a:defRPr kumimoji="0"/>
            </a:pPr>
            <a:fld id="{FA3E2A21-8CD7-456B-BFB0-00437F14987D}" type="datetimeFigureOut">
              <a:rPr kumimoji="0" lang="en-US"/>
              <a:pPr>
                <a:defRPr kumimoji="0"/>
              </a:pPr>
              <a:t>4/8/2012</a:t>
            </a:fld>
            <a:endParaRPr kumimoji="0"/>
          </a:p>
        </p:txBody>
      </p:sp>
      <p:sp>
        <p:nvSpPr>
          <p:cNvPr id="6" name="Footer Placeholder 4"/>
          <p:cNvSpPr>
            <a:spLocks noGrp="1"/>
          </p:cNvSpPr>
          <p:nvPr>
            <p:ph type="ftr" sz="quarter" idx="11"/>
          </p:nvPr>
        </p:nvSpPr>
        <p:spPr/>
        <p:txBody>
          <a:bodyPr/>
          <a:lstStyle>
            <a:lvl1pPr eaLnBrk="1" latinLnBrk="0" hangingPunct="1">
              <a:defRPr kumimoji="0" lang="it-IT">
                <a:solidFill>
                  <a:schemeClr val="tx1">
                    <a:lumMod val="85000"/>
                    <a:lumOff val="15000"/>
                  </a:schemeClr>
                </a:solidFill>
              </a:defRPr>
            </a:lvl1pPr>
          </a:lstStyle>
          <a:p>
            <a:pPr>
              <a:defRPr kumimoji="0"/>
            </a:pPr>
            <a:endParaRPr kumimoji="0"/>
          </a:p>
        </p:txBody>
      </p:sp>
      <p:sp>
        <p:nvSpPr>
          <p:cNvPr id="7" name="Slide Number Placeholder 5"/>
          <p:cNvSpPr>
            <a:spLocks noGrp="1"/>
          </p:cNvSpPr>
          <p:nvPr>
            <p:ph type="sldNum" sz="quarter" idx="12"/>
          </p:nvPr>
        </p:nvSpPr>
        <p:spPr/>
        <p:txBody>
          <a:bodyPr/>
          <a:lstStyle>
            <a:lvl1pPr eaLnBrk="1" latinLnBrk="0" hangingPunct="1">
              <a:defRPr kumimoji="0" lang="it-IT">
                <a:solidFill>
                  <a:schemeClr val="tx1">
                    <a:lumMod val="85000"/>
                    <a:lumOff val="15000"/>
                  </a:schemeClr>
                </a:solidFill>
              </a:defRPr>
            </a:lvl1pPr>
          </a:lstStyle>
          <a:p>
            <a:pPr>
              <a:defRPr kumimoji="0"/>
            </a:pPr>
            <a:fld id="{A26D6292-07CE-4ED6-9686-5E0CCAD4BCB4}" type="slidenum">
              <a:rPr kumimoji="0"/>
              <a:pPr>
                <a:defRPr kumimoji="0"/>
              </a:pPr>
              <a:t>‹#›</a:t>
            </a:fld>
            <a:endParaRPr kumimoji="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e contenuto: enfas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smtClean="0"/>
              <a:t>Fare clic per modificare stile</a:t>
            </a:r>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it-IT">
                <a:solidFill>
                  <a:schemeClr val="tx1">
                    <a:lumMod val="85000"/>
                    <a:lumOff val="15000"/>
                  </a:schemeClr>
                </a:solidFill>
              </a:defRPr>
            </a:lvl1pPr>
            <a:lvl2pPr eaLnBrk="1" latinLnBrk="0" hangingPunct="1">
              <a:defRPr kumimoji="0" lang="it-IT">
                <a:solidFill>
                  <a:schemeClr val="tx1">
                    <a:lumMod val="85000"/>
                    <a:lumOff val="15000"/>
                  </a:schemeClr>
                </a:solidFill>
              </a:defRPr>
            </a:lvl2pPr>
            <a:lvl3pPr eaLnBrk="1" latinLnBrk="0" hangingPunct="1">
              <a:defRPr kumimoji="0" lang="it-IT">
                <a:solidFill>
                  <a:schemeClr val="tx1">
                    <a:lumMod val="85000"/>
                    <a:lumOff val="15000"/>
                  </a:schemeClr>
                </a:solidFill>
              </a:defRPr>
            </a:lvl3pPr>
            <a:lvl4pPr eaLnBrk="1" latinLnBrk="0" hangingPunct="1">
              <a:defRPr kumimoji="0" lang="it-IT">
                <a:solidFill>
                  <a:schemeClr val="tx1">
                    <a:lumMod val="85000"/>
                    <a:lumOff val="15000"/>
                  </a:schemeClr>
                </a:solidFill>
              </a:defRPr>
            </a:lvl4pPr>
            <a:lvl5pPr eaLnBrk="1" latinLnBrk="0" hangingPunct="1">
              <a:defRPr kumimoji="0" lang="it-IT">
                <a:solidFill>
                  <a:schemeClr val="tx1">
                    <a:lumMod val="85000"/>
                    <a:lumOff val="15000"/>
                  </a:schemeClr>
                </a:solidFill>
              </a:defRPr>
            </a:lvl5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Date Placeholder 2"/>
          <p:cNvSpPr>
            <a:spLocks noGrp="1"/>
          </p:cNvSpPr>
          <p:nvPr>
            <p:ph type="dt" sz="half" idx="10"/>
          </p:nvPr>
        </p:nvSpPr>
        <p:spPr/>
        <p:txBody>
          <a:bodyPr/>
          <a:lstStyle>
            <a:lvl1pPr eaLnBrk="1" latinLnBrk="0" hangingPunct="1">
              <a:defRPr kumimoji="0" lang="it-IT">
                <a:solidFill>
                  <a:schemeClr val="tx1">
                    <a:lumMod val="85000"/>
                    <a:lumOff val="15000"/>
                  </a:schemeClr>
                </a:solidFill>
              </a:defRPr>
            </a:lvl1pPr>
          </a:lstStyle>
          <a:p>
            <a:pPr>
              <a:defRPr kumimoji="0"/>
            </a:pPr>
            <a:fld id="{A2C8A860-B7CA-4F93-A7D5-72A7386C8DDA}" type="datetimeFigureOut">
              <a:rPr kumimoji="0" lang="en-US"/>
              <a:pPr>
                <a:defRPr kumimoji="0"/>
              </a:pPr>
              <a:t>4/8/2012</a:t>
            </a:fld>
            <a:endParaRPr kumimoji="0"/>
          </a:p>
        </p:txBody>
      </p:sp>
      <p:sp>
        <p:nvSpPr>
          <p:cNvPr id="5" name="Footer Placeholder 3"/>
          <p:cNvSpPr>
            <a:spLocks noGrp="1"/>
          </p:cNvSpPr>
          <p:nvPr>
            <p:ph type="ftr" sz="quarter" idx="11"/>
          </p:nvPr>
        </p:nvSpPr>
        <p:spPr/>
        <p:txBody>
          <a:bodyPr/>
          <a:lstStyle>
            <a:lvl1pPr eaLnBrk="1" latinLnBrk="0" hangingPunct="1">
              <a:defRPr kumimoji="0" lang="it-IT">
                <a:solidFill>
                  <a:schemeClr val="tx1">
                    <a:lumMod val="85000"/>
                    <a:lumOff val="15000"/>
                  </a:schemeClr>
                </a:solidFill>
              </a:defRPr>
            </a:lvl1pPr>
          </a:lstStyle>
          <a:p>
            <a:pPr>
              <a:defRPr kumimoji="0"/>
            </a:pPr>
            <a:endParaRPr kumimoji="0"/>
          </a:p>
        </p:txBody>
      </p:sp>
      <p:sp>
        <p:nvSpPr>
          <p:cNvPr id="7" name="Slide Number Placeholder 4"/>
          <p:cNvSpPr>
            <a:spLocks noGrp="1"/>
          </p:cNvSpPr>
          <p:nvPr>
            <p:ph type="sldNum" sz="quarter" idx="12"/>
          </p:nvPr>
        </p:nvSpPr>
        <p:spPr/>
        <p:txBody>
          <a:bodyPr/>
          <a:lstStyle>
            <a:lvl1pPr eaLnBrk="1" latinLnBrk="0" hangingPunct="1">
              <a:defRPr kumimoji="0" lang="it-IT">
                <a:solidFill>
                  <a:schemeClr val="tx1">
                    <a:lumMod val="85000"/>
                    <a:lumOff val="15000"/>
                  </a:schemeClr>
                </a:solidFill>
              </a:defRPr>
            </a:lvl1pPr>
          </a:lstStyle>
          <a:p>
            <a:pPr>
              <a:defRPr kumimoji="0"/>
            </a:pPr>
            <a:fld id="{D93D8C49-A129-4270-A82C-55BA701B11F2}" type="slidenum">
              <a:rPr kumimoji="0"/>
              <a:pPr>
                <a:defRPr kumimoji="0"/>
              </a:pPr>
              <a:t>‹#›</a:t>
            </a:fld>
            <a:endParaRPr kumimoji="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ue contenut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it-IT" sz="2800">
                <a:solidFill>
                  <a:schemeClr val="bg1"/>
                </a:solidFill>
              </a:defRPr>
            </a:lvl1pPr>
          </a:lstStyle>
          <a:p>
            <a:pPr eaLnBrk="1" latinLnBrk="0" hangingPunct="1"/>
            <a:r>
              <a:rPr lang="it-IT" smtClean="0"/>
              <a:t>Fare clic per modificare stile</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it-IT" sz="2800">
                <a:solidFill>
                  <a:schemeClr val="tx1">
                    <a:lumMod val="85000"/>
                    <a:lumOff val="15000"/>
                  </a:schemeClr>
                </a:solidFill>
              </a:defRPr>
            </a:lvl1pPr>
            <a:lvl2pPr eaLnBrk="1" latinLnBrk="0" hangingPunct="1">
              <a:defRPr kumimoji="0" lang="it-IT" sz="2400">
                <a:solidFill>
                  <a:schemeClr val="tx1">
                    <a:lumMod val="85000"/>
                    <a:lumOff val="15000"/>
                  </a:schemeClr>
                </a:solidFill>
              </a:defRPr>
            </a:lvl2pPr>
            <a:lvl3pPr eaLnBrk="1" latinLnBrk="0" hangingPunct="1">
              <a:defRPr kumimoji="0" lang="it-IT" sz="2000">
                <a:solidFill>
                  <a:schemeClr val="tx1">
                    <a:lumMod val="85000"/>
                    <a:lumOff val="15000"/>
                  </a:schemeClr>
                </a:solidFill>
              </a:defRPr>
            </a:lvl3pPr>
            <a:lvl4pPr eaLnBrk="1" latinLnBrk="0" hangingPunct="1">
              <a:defRPr kumimoji="0" lang="it-IT" sz="1800">
                <a:solidFill>
                  <a:schemeClr val="tx1">
                    <a:lumMod val="85000"/>
                    <a:lumOff val="15000"/>
                  </a:schemeClr>
                </a:solidFill>
              </a:defRPr>
            </a:lvl4pPr>
            <a:lvl5pPr eaLnBrk="1" latinLnBrk="0" hangingPunct="1">
              <a:defRPr kumimoji="0" lang="it-IT" sz="1800">
                <a:solidFill>
                  <a:schemeClr val="tx1">
                    <a:lumMod val="85000"/>
                    <a:lumOff val="15000"/>
                  </a:schemeClr>
                </a:solidFill>
              </a:defRPr>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it-IT" sz="2800">
                <a:solidFill>
                  <a:schemeClr val="tx1">
                    <a:lumMod val="85000"/>
                    <a:lumOff val="15000"/>
                  </a:schemeClr>
                </a:solidFill>
              </a:defRPr>
            </a:lvl1pPr>
            <a:lvl2pPr eaLnBrk="1" latinLnBrk="0" hangingPunct="1">
              <a:defRPr kumimoji="0" lang="it-IT" sz="2400">
                <a:solidFill>
                  <a:schemeClr val="tx1">
                    <a:lumMod val="85000"/>
                    <a:lumOff val="15000"/>
                  </a:schemeClr>
                </a:solidFill>
              </a:defRPr>
            </a:lvl2pPr>
            <a:lvl3pPr eaLnBrk="1" latinLnBrk="0" hangingPunct="1">
              <a:defRPr kumimoji="0" lang="it-IT" sz="2000">
                <a:solidFill>
                  <a:schemeClr val="tx1">
                    <a:lumMod val="85000"/>
                    <a:lumOff val="15000"/>
                  </a:schemeClr>
                </a:solidFill>
              </a:defRPr>
            </a:lvl3pPr>
            <a:lvl4pPr eaLnBrk="1" latinLnBrk="0" hangingPunct="1">
              <a:defRPr kumimoji="0" lang="it-IT" sz="1800">
                <a:solidFill>
                  <a:schemeClr val="tx1">
                    <a:lumMod val="85000"/>
                    <a:lumOff val="15000"/>
                  </a:schemeClr>
                </a:solidFill>
              </a:defRPr>
            </a:lvl4pPr>
            <a:lvl5pPr eaLnBrk="1" latinLnBrk="0" hangingPunct="1">
              <a:defRPr kumimoji="0" lang="it-IT" sz="1800">
                <a:solidFill>
                  <a:schemeClr val="tx1">
                    <a:lumMod val="85000"/>
                    <a:lumOff val="15000"/>
                  </a:schemeClr>
                </a:solidFill>
              </a:defRPr>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5" name="Date Placeholder 4"/>
          <p:cNvSpPr>
            <a:spLocks noGrp="1"/>
          </p:cNvSpPr>
          <p:nvPr>
            <p:ph type="dt" sz="half" idx="10"/>
          </p:nvPr>
        </p:nvSpPr>
        <p:spPr/>
        <p:txBody>
          <a:bodyPr/>
          <a:lstStyle>
            <a:lvl1pPr eaLnBrk="1" latinLnBrk="0" hangingPunct="1">
              <a:defRPr kumimoji="0"/>
            </a:lvl1pPr>
          </a:lstStyle>
          <a:p>
            <a:pPr>
              <a:defRPr kumimoji="0"/>
            </a:pPr>
            <a:fld id="{DA303E18-DF22-43FB-B302-6D5CB17C10B3}" type="datetimeFigureOut">
              <a:rPr kumimoji="0" lang="en-US"/>
              <a:pPr>
                <a:defRPr kumimoji="0"/>
              </a:pPr>
              <a:t>4/8/2012</a:t>
            </a:fld>
            <a:endParaRPr kumimoji="0"/>
          </a:p>
        </p:txBody>
      </p:sp>
      <p:sp>
        <p:nvSpPr>
          <p:cNvPr id="6" name="Footer Placeholder 5"/>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7" name="Slide Number Placeholder 6"/>
          <p:cNvSpPr>
            <a:spLocks noGrp="1"/>
          </p:cNvSpPr>
          <p:nvPr>
            <p:ph type="sldNum" sz="quarter" idx="12"/>
          </p:nvPr>
        </p:nvSpPr>
        <p:spPr/>
        <p:txBody>
          <a:bodyPr/>
          <a:lstStyle>
            <a:lvl1pPr eaLnBrk="1" latinLnBrk="0" hangingPunct="1">
              <a:defRPr kumimoji="0"/>
            </a:lvl1pPr>
          </a:lstStyle>
          <a:p>
            <a:pPr>
              <a:defRPr kumimoji="0"/>
            </a:pPr>
            <a:fld id="{D362A253-5E6A-4662-A4B5-E9CD80BE2841}" type="slidenum">
              <a:rPr kumimoji="0"/>
              <a:pPr>
                <a:defRPr kumimoji="0"/>
              </a:pPr>
              <a:t>‹#›</a:t>
            </a:fld>
            <a:endParaRPr kumimoji="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3" cstate="print"/>
          <a:srcRect/>
          <a:stretch>
            <a:fillRect/>
          </a:stretch>
        </p:blipFill>
        <p:spPr bwMode="auto">
          <a:xfrm>
            <a:off x="0" y="762000"/>
            <a:ext cx="2444750" cy="2286000"/>
          </a:xfrm>
          <a:prstGeom prst="rect">
            <a:avLst/>
          </a:prstGeom>
          <a:noFill/>
          <a:ln w="9525">
            <a:noFill/>
            <a:miter lim="800000"/>
            <a:headEnd/>
            <a:tailEnd/>
          </a:ln>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it-IT"/>
            </a:lvl1pPr>
          </a:lstStyle>
          <a:p>
            <a:pPr eaLnBrk="1" latinLnBrk="0" hangingPunct="1"/>
            <a:r>
              <a:rPr lang="it-IT" smtClean="0"/>
              <a:t>Fare clic per modificare stile</a:t>
            </a:r>
            <a:endParaRPr/>
          </a:p>
        </p:txBody>
      </p:sp>
      <p:sp>
        <p:nvSpPr>
          <p:cNvPr id="4" name="Date Placeholder 2"/>
          <p:cNvSpPr>
            <a:spLocks noGrp="1"/>
          </p:cNvSpPr>
          <p:nvPr>
            <p:ph type="dt" sz="half" idx="10"/>
          </p:nvPr>
        </p:nvSpPr>
        <p:spPr/>
        <p:txBody>
          <a:bodyPr/>
          <a:lstStyle>
            <a:lvl1pPr eaLnBrk="1" latinLnBrk="0" hangingPunct="1">
              <a:defRPr kumimoji="0" lang="it-IT">
                <a:solidFill>
                  <a:schemeClr val="bg1"/>
                </a:solidFill>
              </a:defRPr>
            </a:lvl1pPr>
          </a:lstStyle>
          <a:p>
            <a:pPr>
              <a:defRPr kumimoji="0"/>
            </a:pPr>
            <a:fld id="{7325AD68-ED31-434F-BA0B-A9DF9E02B021}" type="datetimeFigureOut">
              <a:rPr kumimoji="0" lang="en-US"/>
              <a:pPr>
                <a:defRPr kumimoji="0"/>
              </a:pPr>
              <a:t>4/8/2012</a:t>
            </a:fld>
            <a:endParaRPr kumimoji="0"/>
          </a:p>
        </p:txBody>
      </p:sp>
      <p:sp>
        <p:nvSpPr>
          <p:cNvPr id="5" name="Footer Placeholder 3"/>
          <p:cNvSpPr>
            <a:spLocks noGrp="1"/>
          </p:cNvSpPr>
          <p:nvPr>
            <p:ph type="ftr" sz="quarter" idx="11"/>
          </p:nvPr>
        </p:nvSpPr>
        <p:spPr/>
        <p:txBody>
          <a:bodyPr/>
          <a:lstStyle>
            <a:lvl1pPr eaLnBrk="1" latinLnBrk="0" hangingPunct="1">
              <a:defRPr kumimoji="0" lang="it-IT">
                <a:solidFill>
                  <a:schemeClr val="bg1"/>
                </a:solidFill>
              </a:defRPr>
            </a:lvl1pPr>
          </a:lstStyle>
          <a:p>
            <a:pPr>
              <a:defRPr kumimoji="0"/>
            </a:pPr>
            <a:endParaRPr kumimoji="0"/>
          </a:p>
        </p:txBody>
      </p:sp>
      <p:sp>
        <p:nvSpPr>
          <p:cNvPr id="6" name="Slide Number Placeholder 4"/>
          <p:cNvSpPr>
            <a:spLocks noGrp="1"/>
          </p:cNvSpPr>
          <p:nvPr>
            <p:ph type="sldNum" sz="quarter" idx="12"/>
          </p:nvPr>
        </p:nvSpPr>
        <p:spPr/>
        <p:txBody>
          <a:bodyPr/>
          <a:lstStyle>
            <a:lvl1pPr eaLnBrk="1" latinLnBrk="0" hangingPunct="1">
              <a:defRPr kumimoji="0" lang="it-IT">
                <a:solidFill>
                  <a:schemeClr val="bg1"/>
                </a:solidFill>
              </a:defRPr>
            </a:lvl1pPr>
          </a:lstStyle>
          <a:p>
            <a:pPr>
              <a:defRPr kumimoji="0"/>
            </a:pPr>
            <a:fld id="{0CA88395-8C20-499C-9596-5C3BEB3A8A26}" type="slidenum">
              <a:rPr kumimoji="0"/>
              <a:pPr>
                <a:defRPr kumimoji="0"/>
              </a:pPr>
              <a:t>‹#›</a:t>
            </a:fld>
            <a:endParaRPr kumimoji="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olo titolo: enfas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90400" y="3081000"/>
            <a:ext cx="8686800" cy="1095600"/>
          </a:xfrm>
        </p:spPr>
        <p:txBody>
          <a:bodyPr>
            <a:normAutofit/>
          </a:bodyPr>
          <a:lstStyle>
            <a:lvl1pPr algn="ctr" eaLnBrk="1" latinLnBrk="0" hangingPunct="1">
              <a:defRPr kumimoji="0" lang="it-IT"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pPr eaLnBrk="1" latinLnBrk="0" hangingPunct="1"/>
            <a:r>
              <a:rPr lang="it-IT" smtClean="0"/>
              <a:t>Fare clic per modificare stile</a:t>
            </a:r>
            <a:endParaRP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it-IT" sz="2800" kern="1200">
                <a:solidFill>
                  <a:srgbClr val="2E507A">
                    <a:alpha val="81000"/>
                  </a:srgbClr>
                </a:solidFill>
                <a:latin typeface="+mn-lt"/>
                <a:ea typeface="+mn-ea"/>
                <a:cs typeface="+mn-cs"/>
              </a:defRPr>
            </a:lvl1pPr>
            <a:lvl2pPr marL="457200" indent="0" eaLnBrk="1" latinLnBrk="0" hangingPunct="1">
              <a:buNone/>
              <a:defRPr kumimoji="0" lang="it-IT" sz="2000" b="1"/>
            </a:lvl2pPr>
            <a:lvl3pPr marL="914400" indent="0" eaLnBrk="1" latinLnBrk="0" hangingPunct="1">
              <a:buNone/>
              <a:defRPr kumimoji="0" lang="it-IT" sz="1800" b="1"/>
            </a:lvl3pPr>
            <a:lvl4pPr marL="1371600" indent="0" eaLnBrk="1" latinLnBrk="0" hangingPunct="1">
              <a:buNone/>
              <a:defRPr kumimoji="0" lang="it-IT" sz="1600" b="1"/>
            </a:lvl4pPr>
            <a:lvl5pPr marL="1828800" indent="0" eaLnBrk="1" latinLnBrk="0" hangingPunct="1">
              <a:buNone/>
              <a:defRPr kumimoji="0" lang="it-IT" sz="1600" b="1"/>
            </a:lvl5pPr>
            <a:lvl6pPr marL="2286000" indent="0" eaLnBrk="1" latinLnBrk="0" hangingPunct="1">
              <a:buNone/>
              <a:defRPr kumimoji="0" lang="it-IT" sz="1600" b="1"/>
            </a:lvl6pPr>
            <a:lvl7pPr marL="2743200" indent="0" eaLnBrk="1" latinLnBrk="0" hangingPunct="1">
              <a:buNone/>
              <a:defRPr kumimoji="0" lang="it-IT" sz="1600" b="1"/>
            </a:lvl7pPr>
            <a:lvl8pPr marL="3200400" indent="0" eaLnBrk="1" latinLnBrk="0" hangingPunct="1">
              <a:buNone/>
              <a:defRPr kumimoji="0" lang="it-IT" sz="1600" b="1"/>
            </a:lvl8pPr>
            <a:lvl9pPr marL="3657600" indent="0" eaLnBrk="1" latinLnBrk="0" hangingPunct="1">
              <a:buNone/>
              <a:defRPr kumimoji="0" lang="it-IT" sz="1600" b="1"/>
            </a:lvl9pPr>
          </a:lstStyle>
          <a:p>
            <a:pPr lvl="0" eaLnBrk="1" latinLnBrk="0" hangingPunct="1"/>
            <a:r>
              <a:rPr lang="it-IT" smtClean="0"/>
              <a:t>Fare clic per modificare gli stili del testo dello schema</a:t>
            </a:r>
          </a:p>
        </p:txBody>
      </p:sp>
      <p:sp>
        <p:nvSpPr>
          <p:cNvPr id="4" name="Date Placeholder 1"/>
          <p:cNvSpPr>
            <a:spLocks noGrp="1"/>
          </p:cNvSpPr>
          <p:nvPr>
            <p:ph type="dt" sz="half" idx="10"/>
          </p:nvPr>
        </p:nvSpPr>
        <p:spPr/>
        <p:txBody>
          <a:bodyPr/>
          <a:lstStyle>
            <a:lvl1pPr eaLnBrk="1" latinLnBrk="0" hangingPunct="1">
              <a:defRPr kumimoji="0"/>
            </a:lvl1pPr>
          </a:lstStyle>
          <a:p>
            <a:pPr>
              <a:defRPr kumimoji="0"/>
            </a:pPr>
            <a:fld id="{4C0DDC4B-D0E2-4551-AE32-401E5EB94811}" type="datetimeFigureOut">
              <a:rPr kumimoji="0" lang="en-US"/>
              <a:pPr>
                <a:defRPr kumimoji="0"/>
              </a:pPr>
              <a:t>4/8/2012</a:t>
            </a:fld>
            <a:endParaRPr kumimoji="0"/>
          </a:p>
        </p:txBody>
      </p:sp>
      <p:sp>
        <p:nvSpPr>
          <p:cNvPr id="5" name="Footer Placeholder 2"/>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8" name="Slide Number Placeholder 3"/>
          <p:cNvSpPr>
            <a:spLocks noGrp="1"/>
          </p:cNvSpPr>
          <p:nvPr>
            <p:ph type="sldNum" sz="quarter" idx="12"/>
          </p:nvPr>
        </p:nvSpPr>
        <p:spPr/>
        <p:txBody>
          <a:bodyPr/>
          <a:lstStyle>
            <a:lvl1pPr eaLnBrk="1" latinLnBrk="0" hangingPunct="1">
              <a:defRPr kumimoji="0"/>
            </a:lvl1pPr>
          </a:lstStyle>
          <a:p>
            <a:pPr>
              <a:defRPr kumimoji="0"/>
            </a:pPr>
            <a:fld id="{ED5ADEF5-6014-43A2-AB0C-61D93A463B67}" type="slidenum">
              <a:rPr kumimoji="0"/>
              <a:pPr>
                <a:defRPr kumimoji="0"/>
              </a:pPr>
              <a:t>‹#›</a:t>
            </a:fld>
            <a:endParaRPr kumimoji="0"/>
          </a:p>
        </p:txBody>
      </p:sp>
    </p:spTree>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olo con testo ">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kumimoji="0"/>
            </a:pPr>
            <a:endParaRPr kumimoji="0" lang="it-IT"/>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it-IT" sz="4000" kern="1200">
                <a:solidFill>
                  <a:schemeClr val="bg1"/>
                </a:solidFill>
                <a:latin typeface="+mn-lt"/>
                <a:ea typeface="+mn-ea"/>
                <a:cs typeface="+mn-cs"/>
              </a:defRPr>
            </a:lvl1pPr>
          </a:lstStyle>
          <a:p>
            <a:pPr eaLnBrk="1" latinLnBrk="0" hangingPunct="1"/>
            <a:r>
              <a:rPr lang="it-IT" smtClean="0"/>
              <a:t>Fare clic per modificare stile</a:t>
            </a:r>
            <a:endParaRPr/>
          </a:p>
        </p:txBody>
      </p:sp>
      <p:sp>
        <p:nvSpPr>
          <p:cNvPr id="10" name="Text Placeholder 15"/>
          <p:cNvSpPr>
            <a:spLocks noGrp="1"/>
          </p:cNvSpPr>
          <p:nvPr>
            <p:ph type="body" sz="quarter" idx="14"/>
          </p:nvPr>
        </p:nvSpPr>
        <p:spPr>
          <a:xfrm>
            <a:off x="4648200" y="664780"/>
            <a:ext cx="4191000" cy="381000"/>
          </a:xfrm>
        </p:spPr>
        <p:txBody>
          <a:bodyPr>
            <a:normAutofit/>
          </a:bodyPr>
          <a:lstStyle>
            <a:lvl1pPr algn="r" eaLnBrk="1" latinLnBrk="0" hangingPunct="1">
              <a:buNone/>
              <a:defRPr kumimoji="0" lang="it-IT" sz="1800" b="1" kern="1200">
                <a:solidFill>
                  <a:schemeClr val="bg1">
                    <a:lumMod val="65000"/>
                  </a:schemeClr>
                </a:solidFill>
                <a:latin typeface="Calibri" pitchFamily="34" charset="0"/>
                <a:ea typeface="+mn-ea"/>
                <a:cs typeface="+mn-cs"/>
              </a:defRPr>
            </a:lvl1pPr>
          </a:lstStyle>
          <a:p>
            <a:pPr lvl="0" eaLnBrk="1" latinLnBrk="0" hangingPunct="1"/>
            <a:r>
              <a:rPr lang="it-IT" smtClean="0"/>
              <a:t>Fare clic per modificare gli stili del testo dello schema</a:t>
            </a:r>
          </a:p>
        </p:txBody>
      </p:sp>
      <p:sp>
        <p:nvSpPr>
          <p:cNvPr id="5" name="Date Placeholder 2"/>
          <p:cNvSpPr>
            <a:spLocks noGrp="1"/>
          </p:cNvSpPr>
          <p:nvPr>
            <p:ph type="dt" sz="half" idx="15"/>
          </p:nvPr>
        </p:nvSpPr>
        <p:spPr/>
        <p:txBody>
          <a:bodyPr/>
          <a:lstStyle>
            <a:lvl1pPr eaLnBrk="1" latinLnBrk="0" hangingPunct="1">
              <a:defRPr kumimoji="0" lang="it-IT">
                <a:solidFill>
                  <a:schemeClr val="bg1"/>
                </a:solidFill>
              </a:defRPr>
            </a:lvl1pPr>
          </a:lstStyle>
          <a:p>
            <a:pPr>
              <a:defRPr kumimoji="0"/>
            </a:pPr>
            <a:fld id="{A60EB490-47CC-4A79-A9EB-DE64487B16AF}" type="datetimeFigureOut">
              <a:rPr kumimoji="0" lang="en-US"/>
              <a:pPr>
                <a:defRPr kumimoji="0"/>
              </a:pPr>
              <a:t>4/8/2012</a:t>
            </a:fld>
            <a:endParaRPr kumimoji="0"/>
          </a:p>
        </p:txBody>
      </p:sp>
      <p:sp>
        <p:nvSpPr>
          <p:cNvPr id="6" name="Footer Placeholder 3"/>
          <p:cNvSpPr>
            <a:spLocks noGrp="1"/>
          </p:cNvSpPr>
          <p:nvPr>
            <p:ph type="ftr" sz="quarter" idx="16"/>
          </p:nvPr>
        </p:nvSpPr>
        <p:spPr/>
        <p:txBody>
          <a:bodyPr/>
          <a:lstStyle>
            <a:lvl1pPr eaLnBrk="1" latinLnBrk="0" hangingPunct="1">
              <a:defRPr kumimoji="0" lang="it-IT">
                <a:solidFill>
                  <a:schemeClr val="bg1"/>
                </a:solidFill>
              </a:defRPr>
            </a:lvl1pPr>
          </a:lstStyle>
          <a:p>
            <a:pPr>
              <a:defRPr kumimoji="0"/>
            </a:pPr>
            <a:endParaRPr kumimoji="0"/>
          </a:p>
        </p:txBody>
      </p:sp>
      <p:sp>
        <p:nvSpPr>
          <p:cNvPr id="7" name="Slide Number Placeholder 4"/>
          <p:cNvSpPr>
            <a:spLocks noGrp="1"/>
          </p:cNvSpPr>
          <p:nvPr>
            <p:ph type="sldNum" sz="quarter" idx="17"/>
          </p:nvPr>
        </p:nvSpPr>
        <p:spPr/>
        <p:txBody>
          <a:bodyPr/>
          <a:lstStyle>
            <a:lvl1pPr eaLnBrk="1" latinLnBrk="0" hangingPunct="1">
              <a:defRPr kumimoji="0" lang="it-IT">
                <a:solidFill>
                  <a:schemeClr val="bg1"/>
                </a:solidFill>
              </a:defRPr>
            </a:lvl1pPr>
          </a:lstStyle>
          <a:p>
            <a:pPr>
              <a:defRPr kumimoji="0"/>
            </a:pPr>
            <a:fld id="{E29F5F7B-1EC5-4116-9606-15557A48B37B}" type="slidenum">
              <a:rPr kumimoji="0"/>
              <a:pPr>
                <a:defRPr kumimoji="0"/>
              </a:pPr>
              <a:t>‹#›</a:t>
            </a:fld>
            <a:endParaRPr kumimoji="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it-IT" sz="2000" b="1"/>
            </a:lvl1pPr>
          </a:lstStyle>
          <a:p>
            <a:pPr eaLnBrk="1" latinLnBrk="0" hangingPunct="1"/>
            <a:r>
              <a:rPr lang="it-IT" smtClean="0"/>
              <a:t>Fare clic per modificare stile</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it-IT" sz="2800">
                <a:solidFill>
                  <a:schemeClr val="bg1"/>
                </a:solidFill>
              </a:defRPr>
            </a:lvl1pPr>
            <a:lvl2pPr eaLnBrk="1" latinLnBrk="0" hangingPunct="1">
              <a:defRPr kumimoji="0" lang="it-IT" sz="2800">
                <a:solidFill>
                  <a:schemeClr val="bg1"/>
                </a:solidFill>
              </a:defRPr>
            </a:lvl2pPr>
            <a:lvl3pPr eaLnBrk="1" latinLnBrk="0" hangingPunct="1">
              <a:defRPr kumimoji="0" lang="it-IT" sz="2400">
                <a:solidFill>
                  <a:schemeClr val="bg1"/>
                </a:solidFill>
              </a:defRPr>
            </a:lvl3pPr>
            <a:lvl4pPr eaLnBrk="1" latinLnBrk="0" hangingPunct="1">
              <a:defRPr kumimoji="0" lang="it-IT" sz="2000">
                <a:solidFill>
                  <a:schemeClr val="bg1"/>
                </a:solidFill>
              </a:defRPr>
            </a:lvl4pPr>
            <a:lvl5pPr eaLnBrk="1" latinLnBrk="0" hangingPunct="1">
              <a:defRPr kumimoji="0" lang="it-IT" sz="2000">
                <a:solidFill>
                  <a:schemeClr val="bg1"/>
                </a:solidFill>
              </a:defRPr>
            </a:lvl5pPr>
            <a:lvl6pPr eaLnBrk="1" latinLnBrk="0" hangingPunct="1">
              <a:defRPr kumimoji="0" lang="it-IT" sz="2000"/>
            </a:lvl6pPr>
            <a:lvl7pPr eaLnBrk="1" latinLnBrk="0" hangingPunct="1">
              <a:defRPr kumimoji="0" lang="it-IT" sz="2000"/>
            </a:lvl7pPr>
            <a:lvl8pPr eaLnBrk="1" latinLnBrk="0" hangingPunct="1">
              <a:defRPr kumimoji="0" lang="it-IT" sz="2000"/>
            </a:lvl8pPr>
            <a:lvl9pPr eaLnBrk="1" latinLnBrk="0" hangingPunct="1">
              <a:defRPr kumimoji="0" lang="it-IT" sz="2000"/>
            </a:lvl9pPr>
          </a:lstStyle>
          <a:p>
            <a:pPr lvl="0" eaLnBrk="1" latinLnBrk="0" hangingPunct="1"/>
            <a:r>
              <a:rPr lang="it-IT" smtClean="0"/>
              <a:t>Fare clic per modificare gli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it-IT" sz="1400">
                <a:solidFill>
                  <a:schemeClr val="tx1">
                    <a:lumMod val="75000"/>
                    <a:lumOff val="25000"/>
                  </a:schemeClr>
                </a:solidFill>
              </a:defRPr>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r>
              <a:rPr lang="it-IT" smtClean="0"/>
              <a:t>Fare clic per modificare gli stili del testo dello schema</a:t>
            </a:r>
          </a:p>
        </p:txBody>
      </p:sp>
      <p:sp>
        <p:nvSpPr>
          <p:cNvPr id="5" name="Date Placeholder 4"/>
          <p:cNvSpPr>
            <a:spLocks noGrp="1"/>
          </p:cNvSpPr>
          <p:nvPr>
            <p:ph type="dt" sz="half" idx="10"/>
          </p:nvPr>
        </p:nvSpPr>
        <p:spPr/>
        <p:txBody>
          <a:bodyPr/>
          <a:lstStyle>
            <a:lvl1pPr eaLnBrk="1" latinLnBrk="0" hangingPunct="1">
              <a:defRPr kumimoji="0" lang="it-IT">
                <a:solidFill>
                  <a:schemeClr val="bg1"/>
                </a:solidFill>
              </a:defRPr>
            </a:lvl1pPr>
          </a:lstStyle>
          <a:p>
            <a:pPr>
              <a:defRPr kumimoji="0"/>
            </a:pPr>
            <a:fld id="{4E9102A0-AF16-4442-9068-53E7E9250A05}" type="datetimeFigureOut">
              <a:rPr kumimoji="0" lang="en-US"/>
              <a:pPr>
                <a:defRPr kumimoji="0"/>
              </a:pPr>
              <a:t>4/8/2012</a:t>
            </a:fld>
            <a:endParaRPr kumimoji="0"/>
          </a:p>
        </p:txBody>
      </p:sp>
      <p:sp>
        <p:nvSpPr>
          <p:cNvPr id="6" name="Footer Placeholder 5"/>
          <p:cNvSpPr>
            <a:spLocks noGrp="1"/>
          </p:cNvSpPr>
          <p:nvPr>
            <p:ph type="ftr" sz="quarter" idx="11"/>
          </p:nvPr>
        </p:nvSpPr>
        <p:spPr/>
        <p:txBody>
          <a:bodyPr/>
          <a:lstStyle>
            <a:lvl1pPr eaLnBrk="1" latinLnBrk="0" hangingPunct="1">
              <a:defRPr kumimoji="0" lang="it-IT">
                <a:solidFill>
                  <a:schemeClr val="bg1"/>
                </a:solidFill>
              </a:defRPr>
            </a:lvl1pPr>
          </a:lstStyle>
          <a:p>
            <a:pPr>
              <a:defRPr kumimoji="0"/>
            </a:pPr>
            <a:endParaRPr kumimoji="0"/>
          </a:p>
        </p:txBody>
      </p:sp>
      <p:sp>
        <p:nvSpPr>
          <p:cNvPr id="7" name="Slide Number Placeholder 6"/>
          <p:cNvSpPr>
            <a:spLocks noGrp="1"/>
          </p:cNvSpPr>
          <p:nvPr>
            <p:ph type="sldNum" sz="quarter" idx="12"/>
          </p:nvPr>
        </p:nvSpPr>
        <p:spPr/>
        <p:txBody>
          <a:bodyPr/>
          <a:lstStyle>
            <a:lvl1pPr eaLnBrk="1" latinLnBrk="0" hangingPunct="1">
              <a:defRPr kumimoji="0" lang="it-IT">
                <a:solidFill>
                  <a:schemeClr val="bg1"/>
                </a:solidFill>
              </a:defRPr>
            </a:lvl1pPr>
          </a:lstStyle>
          <a:p>
            <a:pPr>
              <a:defRPr kumimoji="0"/>
            </a:pPr>
            <a:fld id="{62AD8E3C-2DF9-4E41-B312-4275E5A5E782}" type="slidenum">
              <a:rPr kumimoji="0"/>
              <a:pPr>
                <a:defRPr kumimoji="0"/>
              </a:pPr>
              <a:t>‹#›</a:t>
            </a:fld>
            <a:endParaRPr kumimoji="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6" cstate="print"/>
          <a:srcRect l="2599" r="5875" b="5263"/>
          <a:stretch>
            <a:fillRect/>
          </a:stretch>
        </p:blipFill>
        <p:spPr bwMode="auto">
          <a:xfrm>
            <a:off x="3175" y="5867400"/>
            <a:ext cx="9144000" cy="10541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latinLnBrk="0" hangingPunct="1"/>
            <a:r>
              <a:rPr kumimoji="0" lang="it-IT" smtClean="0"/>
              <a:t>Fare clic per modificare stile</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latinLnBrk="0" hangingPunct="1">
              <a:spcBef>
                <a:spcPts val="0"/>
              </a:spcBef>
              <a:spcAft>
                <a:spcPts val="0"/>
              </a:spcAft>
              <a:defRPr kumimoji="0" lang="it-IT" sz="1200">
                <a:solidFill>
                  <a:schemeClr val="tx1">
                    <a:tint val="75000"/>
                  </a:schemeClr>
                </a:solidFill>
                <a:latin typeface="+mn-lt"/>
                <a:cs typeface="+mn-cs"/>
              </a:defRPr>
            </a:lvl1pPr>
          </a:lstStyle>
          <a:p>
            <a:pPr>
              <a:defRPr kumimoji="0"/>
            </a:pPr>
            <a:fld id="{B3A90178-0D72-41F0-9A65-BE7215290746}" type="datetimeFigureOut">
              <a:rPr kumimoji="0" lang="en-US"/>
              <a:pPr>
                <a:defRPr kumimoji="0"/>
              </a:pPr>
              <a:t>4/8/2012</a:t>
            </a:fld>
            <a:endParaRPr kumimoji="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latinLnBrk="0" hangingPunct="1">
              <a:spcBef>
                <a:spcPts val="0"/>
              </a:spcBef>
              <a:spcAft>
                <a:spcPts val="0"/>
              </a:spcAft>
              <a:defRPr kumimoji="0" lang="it-IT" sz="1200">
                <a:solidFill>
                  <a:schemeClr val="tx1">
                    <a:tint val="75000"/>
                  </a:schemeClr>
                </a:solidFill>
                <a:latin typeface="+mn-lt"/>
                <a:cs typeface="+mn-cs"/>
              </a:defRPr>
            </a:lvl1pPr>
          </a:lstStyle>
          <a:p>
            <a:pPr>
              <a:defRPr kumimoji="0"/>
            </a:pPr>
            <a:endParaRPr kumimoji="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latinLnBrk="0" hangingPunct="1">
              <a:spcBef>
                <a:spcPts val="0"/>
              </a:spcBef>
              <a:spcAft>
                <a:spcPts val="0"/>
              </a:spcAft>
              <a:defRPr kumimoji="0" lang="it-IT" sz="1200">
                <a:solidFill>
                  <a:schemeClr val="tx1">
                    <a:tint val="75000"/>
                  </a:schemeClr>
                </a:solidFill>
                <a:latin typeface="+mn-lt"/>
                <a:cs typeface="+mn-cs"/>
              </a:defRPr>
            </a:lvl1pPr>
          </a:lstStyle>
          <a:p>
            <a:pPr>
              <a:defRPr kumimoji="0"/>
            </a:pPr>
            <a:fld id="{D58F9628-A8EE-4F18-ADF8-EE7C2D515BB6}" type="slidenum">
              <a:rPr kumimoji="0"/>
              <a:pPr>
                <a:defRPr kumimoji="0"/>
              </a:pPr>
              <a:t>‹#›</a:t>
            </a:fld>
            <a:endParaRPr kumimoji="0"/>
          </a:p>
        </p:txBody>
      </p:sp>
      <p:sp>
        <p:nvSpPr>
          <p:cNvPr id="10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1" latinLnBrk="0" hangingPunct="1"/>
            <a:r>
              <a:rPr kumimoji="0" lang="it-IT" smtClean="0"/>
              <a:t>Fare clic per modificare gli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iming>
    <p:tnLst>
      <p:par>
        <p:cTn id="1" dur="indefinite" restart="never" nodeType="tmRoot"/>
      </p:par>
    </p:tnLst>
  </p:timing>
  <p:txStyles>
    <p:titleStyle>
      <a:lvl1pPr algn="ctr" rtl="0" eaLnBrk="1" fontAlgn="base" latinLnBrk="0" hangingPunct="1">
        <a:spcBef>
          <a:spcPct val="0"/>
        </a:spcBef>
        <a:spcAft>
          <a:spcPct val="0"/>
        </a:spcAft>
        <a:defRPr kumimoji="0" lang="it-IT" sz="4400" kern="1200">
          <a:solidFill>
            <a:schemeClr val="tx1"/>
          </a:solidFill>
          <a:latin typeface="+mj-lt"/>
          <a:ea typeface="+mj-ea"/>
          <a:cs typeface="+mj-cs"/>
        </a:defRPr>
      </a:lvl1pPr>
      <a:lvl2pPr algn="ctr" rtl="0" eaLnBrk="1" fontAlgn="base" latinLnBrk="0" hangingPunct="1">
        <a:spcBef>
          <a:spcPct val="0"/>
        </a:spcBef>
        <a:spcAft>
          <a:spcPct val="0"/>
        </a:spcAft>
        <a:defRPr kumimoji="0" sz="4400">
          <a:solidFill>
            <a:schemeClr val="tx1"/>
          </a:solidFill>
          <a:latin typeface="Calibri" pitchFamily="34" charset="0"/>
        </a:defRPr>
      </a:lvl2pPr>
      <a:lvl3pPr algn="ctr" rtl="0" eaLnBrk="1" fontAlgn="base" latinLnBrk="0" hangingPunct="1">
        <a:spcBef>
          <a:spcPct val="0"/>
        </a:spcBef>
        <a:spcAft>
          <a:spcPct val="0"/>
        </a:spcAft>
        <a:defRPr kumimoji="0" sz="4400">
          <a:solidFill>
            <a:schemeClr val="tx1"/>
          </a:solidFill>
          <a:latin typeface="Calibri" pitchFamily="34" charset="0"/>
        </a:defRPr>
      </a:lvl3pPr>
      <a:lvl4pPr algn="ctr" rtl="0" eaLnBrk="1" fontAlgn="base" latinLnBrk="0" hangingPunct="1">
        <a:spcBef>
          <a:spcPct val="0"/>
        </a:spcBef>
        <a:spcAft>
          <a:spcPct val="0"/>
        </a:spcAft>
        <a:defRPr kumimoji="0" sz="4400">
          <a:solidFill>
            <a:schemeClr val="tx1"/>
          </a:solidFill>
          <a:latin typeface="Calibri" pitchFamily="34" charset="0"/>
        </a:defRPr>
      </a:lvl4pPr>
      <a:lvl5pPr algn="ctr" rtl="0" eaLnBrk="1" fontAlgn="base" latinLnBrk="0" hangingPunct="1">
        <a:spcBef>
          <a:spcPct val="0"/>
        </a:spcBef>
        <a:spcAft>
          <a:spcPct val="0"/>
        </a:spcAft>
        <a:defRPr kumimoji="0" sz="4400">
          <a:solidFill>
            <a:schemeClr val="tx1"/>
          </a:solidFill>
          <a:latin typeface="Calibri" pitchFamily="34" charset="0"/>
        </a:defRPr>
      </a:lvl5pPr>
      <a:lvl6pPr marL="457200" algn="ctr" rtl="0" eaLnBrk="1" fontAlgn="base" latinLnBrk="0" hangingPunct="1">
        <a:spcBef>
          <a:spcPct val="0"/>
        </a:spcBef>
        <a:spcAft>
          <a:spcPct val="0"/>
        </a:spcAft>
        <a:defRPr kumimoji="0" sz="4400">
          <a:solidFill>
            <a:schemeClr val="tx1"/>
          </a:solidFill>
          <a:latin typeface="Calibri" pitchFamily="34" charset="0"/>
        </a:defRPr>
      </a:lvl6pPr>
      <a:lvl7pPr marL="914400" algn="ctr" rtl="0" eaLnBrk="1" fontAlgn="base" latinLnBrk="0" hangingPunct="1">
        <a:spcBef>
          <a:spcPct val="0"/>
        </a:spcBef>
        <a:spcAft>
          <a:spcPct val="0"/>
        </a:spcAft>
        <a:defRPr kumimoji="0" sz="4400">
          <a:solidFill>
            <a:schemeClr val="tx1"/>
          </a:solidFill>
          <a:latin typeface="Calibri" pitchFamily="34" charset="0"/>
        </a:defRPr>
      </a:lvl7pPr>
      <a:lvl8pPr marL="1371600" algn="ctr" rtl="0" eaLnBrk="1" fontAlgn="base" latinLnBrk="0" hangingPunct="1">
        <a:spcBef>
          <a:spcPct val="0"/>
        </a:spcBef>
        <a:spcAft>
          <a:spcPct val="0"/>
        </a:spcAft>
        <a:defRPr kumimoji="0" sz="4400">
          <a:solidFill>
            <a:schemeClr val="tx1"/>
          </a:solidFill>
          <a:latin typeface="Calibri" pitchFamily="34" charset="0"/>
        </a:defRPr>
      </a:lvl8pPr>
      <a:lvl9pPr marL="1828800" algn="ctr" rtl="0" eaLnBrk="1" fontAlgn="base" latinLnBrk="0" hangingPunct="1">
        <a:spcBef>
          <a:spcPct val="0"/>
        </a:spcBef>
        <a:spcAft>
          <a:spcPct val="0"/>
        </a:spcAft>
        <a:defRPr kumimoji="0" sz="4400">
          <a:solidFill>
            <a:schemeClr val="tx1"/>
          </a:solidFill>
          <a:latin typeface="Calibri" pitchFamily="34" charset="0"/>
        </a:defRPr>
      </a:lvl9pPr>
    </p:titleStyle>
    <p:bodyStyle>
      <a:lvl1pPr marL="342900" indent="-342900" algn="l" rtl="0" eaLnBrk="1" fontAlgn="base" latinLnBrk="0" hangingPunct="1">
        <a:spcBef>
          <a:spcPct val="20000"/>
        </a:spcBef>
        <a:spcAft>
          <a:spcPct val="0"/>
        </a:spcAft>
        <a:buFont typeface="Arial" charset="0"/>
        <a:buChar char="•"/>
        <a:defRPr kumimoji="0" lang="it-IT" sz="3200" kern="1200">
          <a:solidFill>
            <a:schemeClr val="tx1"/>
          </a:solidFill>
          <a:latin typeface="+mn-lt"/>
          <a:ea typeface="+mn-ea"/>
          <a:cs typeface="+mn-cs"/>
        </a:defRPr>
      </a:lvl1pPr>
      <a:lvl2pPr marL="742950" indent="-285750" algn="l" rtl="0" eaLnBrk="1" fontAlgn="base" latinLnBrk="0" hangingPunct="1">
        <a:spcBef>
          <a:spcPct val="20000"/>
        </a:spcBef>
        <a:spcAft>
          <a:spcPct val="0"/>
        </a:spcAft>
        <a:buFont typeface="Arial" charset="0"/>
        <a:buChar char="–"/>
        <a:defRPr kumimoji="0" lang="it-IT" sz="2800" kern="1200">
          <a:solidFill>
            <a:schemeClr val="tx1"/>
          </a:solidFill>
          <a:latin typeface="+mn-lt"/>
          <a:ea typeface="+mn-ea"/>
          <a:cs typeface="+mn-cs"/>
        </a:defRPr>
      </a:lvl2pPr>
      <a:lvl3pPr marL="1143000" indent="-228600" algn="l" rtl="0" eaLnBrk="1" fontAlgn="base" latinLnBrk="0" hangingPunct="1">
        <a:spcBef>
          <a:spcPct val="20000"/>
        </a:spcBef>
        <a:spcAft>
          <a:spcPct val="0"/>
        </a:spcAft>
        <a:buFont typeface="Arial" charset="0"/>
        <a:buChar char="•"/>
        <a:defRPr kumimoji="0" lang="it-IT" sz="2400" kern="1200">
          <a:solidFill>
            <a:schemeClr val="tx1"/>
          </a:solidFill>
          <a:latin typeface="+mn-lt"/>
          <a:ea typeface="+mn-ea"/>
          <a:cs typeface="+mn-cs"/>
        </a:defRPr>
      </a:lvl3pPr>
      <a:lvl4pPr marL="1600200" indent="-228600" algn="l" rtl="0" eaLnBrk="1" fontAlgn="base" latinLnBrk="0" hangingPunct="1">
        <a:spcBef>
          <a:spcPct val="20000"/>
        </a:spcBef>
        <a:spcAft>
          <a:spcPct val="0"/>
        </a:spcAft>
        <a:buFont typeface="Arial" charset="0"/>
        <a:buChar char="–"/>
        <a:defRPr kumimoji="0" lang="it-IT" sz="2000" kern="1200">
          <a:solidFill>
            <a:schemeClr val="tx1"/>
          </a:solidFill>
          <a:latin typeface="+mn-lt"/>
          <a:ea typeface="+mn-ea"/>
          <a:cs typeface="+mn-cs"/>
        </a:defRPr>
      </a:lvl4pPr>
      <a:lvl5pPr marL="2057400" indent="-228600" algn="l" rtl="0" eaLnBrk="1" fontAlgn="base" latinLnBrk="0" hangingPunct="1">
        <a:spcBef>
          <a:spcPct val="20000"/>
        </a:spcBef>
        <a:spcAft>
          <a:spcPct val="0"/>
        </a:spcAft>
        <a:buFont typeface="Arial" charset="0"/>
        <a:buChar char="»"/>
        <a:defRPr kumimoji="0" lang="it-IT"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9pPr>
    </p:bodyStyle>
    <p:otherStyle>
      <a:defPPr>
        <a:defRPr kumimoji="0" lang="it-IT"/>
      </a:defPPr>
      <a:lvl1pPr marL="0" algn="l" defTabSz="914400" rtl="0" eaLnBrk="1" latinLnBrk="0" hangingPunct="1">
        <a:defRPr kumimoji="0" lang="it-IT" sz="1800" kern="1200">
          <a:solidFill>
            <a:schemeClr val="tx1"/>
          </a:solidFill>
          <a:latin typeface="+mn-lt"/>
          <a:ea typeface="+mn-ea"/>
          <a:cs typeface="+mn-cs"/>
        </a:defRPr>
      </a:lvl1pPr>
      <a:lvl2pPr marL="457200" algn="l" defTabSz="914400" rtl="0" eaLnBrk="1" latinLnBrk="0" hangingPunct="1">
        <a:defRPr kumimoji="0" lang="it-IT" sz="1800" kern="1200">
          <a:solidFill>
            <a:schemeClr val="tx1"/>
          </a:solidFill>
          <a:latin typeface="+mn-lt"/>
          <a:ea typeface="+mn-ea"/>
          <a:cs typeface="+mn-cs"/>
        </a:defRPr>
      </a:lvl2pPr>
      <a:lvl3pPr marL="914400" algn="l" defTabSz="914400" rtl="0" eaLnBrk="1" latinLnBrk="0" hangingPunct="1">
        <a:defRPr kumimoji="0" lang="it-IT" sz="1800" kern="1200">
          <a:solidFill>
            <a:schemeClr val="tx1"/>
          </a:solidFill>
          <a:latin typeface="+mn-lt"/>
          <a:ea typeface="+mn-ea"/>
          <a:cs typeface="+mn-cs"/>
        </a:defRPr>
      </a:lvl3pPr>
      <a:lvl4pPr marL="1371600" algn="l" defTabSz="914400" rtl="0" eaLnBrk="1" latinLnBrk="0" hangingPunct="1">
        <a:defRPr kumimoji="0" lang="it-IT" sz="1800" kern="1200">
          <a:solidFill>
            <a:schemeClr val="tx1"/>
          </a:solidFill>
          <a:latin typeface="+mn-lt"/>
          <a:ea typeface="+mn-ea"/>
          <a:cs typeface="+mn-cs"/>
        </a:defRPr>
      </a:lvl4pPr>
      <a:lvl5pPr marL="1828800" algn="l" defTabSz="914400" rtl="0" eaLnBrk="1" latinLnBrk="0" hangingPunct="1">
        <a:defRPr kumimoji="0" lang="it-IT" sz="1800" kern="1200">
          <a:solidFill>
            <a:schemeClr val="tx1"/>
          </a:solidFill>
          <a:latin typeface="+mn-lt"/>
          <a:ea typeface="+mn-ea"/>
          <a:cs typeface="+mn-cs"/>
        </a:defRPr>
      </a:lvl5pPr>
      <a:lvl6pPr marL="2286000" algn="l" defTabSz="914400" rtl="0" eaLnBrk="1" latinLnBrk="0" hangingPunct="1">
        <a:defRPr kumimoji="0" lang="it-IT" sz="1800" kern="1200">
          <a:solidFill>
            <a:schemeClr val="tx1"/>
          </a:solidFill>
          <a:latin typeface="+mn-lt"/>
          <a:ea typeface="+mn-ea"/>
          <a:cs typeface="+mn-cs"/>
        </a:defRPr>
      </a:lvl6pPr>
      <a:lvl7pPr marL="2743200" algn="l" defTabSz="914400" rtl="0" eaLnBrk="1" latinLnBrk="0" hangingPunct="1">
        <a:defRPr kumimoji="0" lang="it-IT" sz="1800" kern="1200">
          <a:solidFill>
            <a:schemeClr val="tx1"/>
          </a:solidFill>
          <a:latin typeface="+mn-lt"/>
          <a:ea typeface="+mn-ea"/>
          <a:cs typeface="+mn-cs"/>
        </a:defRPr>
      </a:lvl7pPr>
      <a:lvl8pPr marL="3200400" algn="l" defTabSz="914400" rtl="0" eaLnBrk="1" latinLnBrk="0" hangingPunct="1">
        <a:defRPr kumimoji="0" lang="it-IT" sz="1800" kern="1200">
          <a:solidFill>
            <a:schemeClr val="tx1"/>
          </a:solidFill>
          <a:latin typeface="+mn-lt"/>
          <a:ea typeface="+mn-ea"/>
          <a:cs typeface="+mn-cs"/>
        </a:defRPr>
      </a:lvl8pPr>
      <a:lvl9pPr marL="3657600" algn="l" defTabSz="914400" rtl="0" eaLnBrk="1" latinLnBrk="0" hangingPunct="1">
        <a:defRPr kumimoji="0"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10.xml"/><Relationship Id="rId7" Type="http://schemas.openxmlformats.org/officeDocument/2006/relationships/diagramQuickStyle" Target="../diagrams/quickStyle4.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2.jpe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4.jpe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image" Target="../media/image28.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notesSlide" Target="../notesSlides/notesSlide28.xml"/><Relationship Id="rId7" Type="http://schemas.openxmlformats.org/officeDocument/2006/relationships/diagramData" Target="../diagrams/data7.xml"/><Relationship Id="rId12" Type="http://schemas.openxmlformats.org/officeDocument/2006/relationships/image" Target="../media/image34.jpe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33.jpeg"/><Relationship Id="rId11" Type="http://schemas.microsoft.com/office/2007/relationships/diagramDrawing" Target="../diagrams/drawing7.xml"/><Relationship Id="rId5" Type="http://schemas.openxmlformats.org/officeDocument/2006/relationships/image" Target="../media/image12.jpeg"/><Relationship Id="rId10" Type="http://schemas.openxmlformats.org/officeDocument/2006/relationships/diagramColors" Target="../diagrams/colors7.xml"/><Relationship Id="rId4" Type="http://schemas.openxmlformats.org/officeDocument/2006/relationships/image" Target="../media/image11.jpeg"/><Relationship Id="rId9"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notesSlide" Target="../notesSlides/notesSlide29.xml"/><Relationship Id="rId7" Type="http://schemas.openxmlformats.org/officeDocument/2006/relationships/diagramQuickStyle" Target="../diagrams/quickStyle8.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2.jpeg"/><Relationship Id="rId9" Type="http://schemas.microsoft.com/office/2007/relationships/diagramDrawing" Target="../diagrams/drawing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9.xml"/><Relationship Id="rId7" Type="http://schemas.openxmlformats.org/officeDocument/2006/relationships/diagramQuickStyle" Target="../diagrams/quickStyle3.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2.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2996952"/>
            <a:ext cx="7239000" cy="1828800"/>
          </a:xfrm>
        </p:spPr>
        <p:txBody>
          <a:bodyPr rtlCol="0">
            <a:normAutofit fontScale="90000"/>
          </a:bodyPr>
          <a:lstStyle/>
          <a:p>
            <a:pPr algn="l"/>
            <a:r>
              <a:rPr lang="it-IT" sz="4400" b="0" dirty="0" smtClean="0">
                <a:solidFill>
                  <a:srgbClr val="7BCF27"/>
                </a:solidFill>
                <a:latin typeface="Calibri" pitchFamily="34" charset="0"/>
              </a:rPr>
              <a:t>WE </a:t>
            </a:r>
            <a:r>
              <a:rPr lang="it-IT" sz="4400" b="0" dirty="0" smtClean="0">
                <a:solidFill>
                  <a:srgbClr val="7BCF27"/>
                </a:solidFill>
                <a:latin typeface="Calibri" pitchFamily="34" charset="0"/>
              </a:rPr>
              <a:t>CAN – </a:t>
            </a:r>
            <a:r>
              <a:rPr lang="el-GR" sz="4400" b="0" dirty="0" smtClean="0">
                <a:solidFill>
                  <a:srgbClr val="7BCF27"/>
                </a:solidFill>
                <a:latin typeface="Calibri" pitchFamily="34" charset="0"/>
              </a:rPr>
              <a:t>ΜΠΟΡΟΥΜΕ!</a:t>
            </a:r>
            <a:r>
              <a:rPr sz="2400" b="0" dirty="0">
                <a:solidFill>
                  <a:srgbClr val="262626"/>
                </a:solidFill>
              </a:rPr>
              <a:t/>
            </a:r>
            <a:br>
              <a:rPr sz="2400" b="0" dirty="0">
                <a:solidFill>
                  <a:srgbClr val="262626"/>
                </a:solidFill>
              </a:rPr>
            </a:br>
            <a:r>
              <a:rPr lang="it-IT" sz="2700" dirty="0"/>
              <a:t/>
            </a:r>
            <a:br>
              <a:rPr lang="it-IT" sz="2700" dirty="0"/>
            </a:br>
            <a:r>
              <a:rPr lang="en-US" sz="2400" dirty="0" err="1"/>
              <a:t>Cyberbullying</a:t>
            </a:r>
            <a:r>
              <a:rPr lang="en-US" sz="2400" dirty="0"/>
              <a:t> </a:t>
            </a:r>
            <a:r>
              <a:rPr lang="el-GR" sz="2400" dirty="0" smtClean="0"/>
              <a:t>– </a:t>
            </a:r>
            <a:r>
              <a:rPr lang="el-GR" sz="2400" dirty="0" err="1" smtClean="0"/>
              <a:t>Κυβερνοεκφοβισμός</a:t>
            </a:r>
            <a:r>
              <a:rPr lang="el-GR" sz="2400" dirty="0" smtClean="0"/>
              <a:t> Δίκτυο Δράσης για την εκπαίδευση των γονέων</a:t>
            </a:r>
            <a:endParaRPr lang="it-IT" sz="2400" dirty="0"/>
          </a:p>
        </p:txBody>
      </p:sp>
      <p:pic>
        <p:nvPicPr>
          <p:cNvPr id="4" name="Obraz 0" descr="Grundtvig%20Logo%20with%20EU%20Flag%20and%20Text.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188640"/>
            <a:ext cx="4032448" cy="1944216"/>
          </a:xfrm>
          <a:prstGeom prst="rect">
            <a:avLst/>
          </a:prstGeom>
          <a:noFill/>
          <a:ln>
            <a:noFill/>
          </a:ln>
        </p:spPr>
      </p:pic>
      <p:sp>
        <p:nvSpPr>
          <p:cNvPr id="2" name="Segnaposto testo 1"/>
          <p:cNvSpPr>
            <a:spLocks noGrp="1"/>
          </p:cNvSpPr>
          <p:nvPr>
            <p:ph type="body" sz="quarter" idx="14"/>
          </p:nvPr>
        </p:nvSpPr>
        <p:spPr>
          <a:xfrm>
            <a:off x="13629" y="1340768"/>
            <a:ext cx="3406243" cy="792088"/>
          </a:xfrm>
        </p:spPr>
        <p:txBody>
          <a:bodyPr>
            <a:normAutofit fontScale="92500" lnSpcReduction="10000"/>
          </a:bodyPr>
          <a:lstStyle/>
          <a:p>
            <a:pPr algn="ctr"/>
            <a:r>
              <a:rPr lang="en-GB" sz="1700" b="1" dirty="0"/>
              <a:t>Postgraduate Courses related to Clinical Criminology and Legal Psychology - Italy</a:t>
            </a:r>
            <a:endParaRPr lang="it-IT" sz="1700" dirty="0"/>
          </a:p>
          <a:p>
            <a:endParaRPr lang="it-IT" dirty="0"/>
          </a:p>
        </p:txBody>
      </p:sp>
      <p:pic>
        <p:nvPicPr>
          <p:cNvPr id="6" name="Immagine 5" descr="IFOS%20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5616" y="188640"/>
            <a:ext cx="1368152" cy="792088"/>
          </a:xfrm>
          <a:prstGeom prst="rect">
            <a:avLst/>
          </a:prstGeom>
          <a:solidFill>
            <a:srgbClr val="99CCFF"/>
          </a:solidFill>
          <a:ln>
            <a:noFill/>
          </a:ln>
        </p:spPr>
      </p:pic>
      <p:sp>
        <p:nvSpPr>
          <p:cNvPr id="7" name="CasellaDiTesto 6"/>
          <p:cNvSpPr txBox="1"/>
          <p:nvPr/>
        </p:nvSpPr>
        <p:spPr>
          <a:xfrm>
            <a:off x="179512" y="5301208"/>
            <a:ext cx="7394525" cy="1754326"/>
          </a:xfrm>
          <a:prstGeom prst="rect">
            <a:avLst/>
          </a:prstGeom>
          <a:noFill/>
        </p:spPr>
        <p:txBody>
          <a:bodyPr wrap="none" rtlCol="0">
            <a:spAutoFit/>
          </a:bodyPr>
          <a:lstStyle/>
          <a:p>
            <a:r>
              <a:rPr lang="en-GB" b="1" dirty="0"/>
              <a:t>Luca </a:t>
            </a:r>
            <a:r>
              <a:rPr lang="en-GB" b="1" dirty="0" smtClean="0"/>
              <a:t>Pisano</a:t>
            </a:r>
            <a:endParaRPr lang="en-GB" b="1" dirty="0"/>
          </a:p>
          <a:p>
            <a:r>
              <a:rPr lang="el-GR" dirty="0" smtClean="0"/>
              <a:t>ψυχολόγος</a:t>
            </a:r>
            <a:r>
              <a:rPr lang="en-GB" dirty="0" smtClean="0"/>
              <a:t>, </a:t>
            </a:r>
            <a:r>
              <a:rPr lang="el-GR" dirty="0" smtClean="0"/>
              <a:t>ψυχοθεραπευτής</a:t>
            </a:r>
            <a:r>
              <a:rPr lang="en-GB" dirty="0" smtClean="0"/>
              <a:t>, </a:t>
            </a:r>
            <a:r>
              <a:rPr lang="el-GR" dirty="0" smtClean="0"/>
              <a:t>ειδικευμένος </a:t>
            </a:r>
            <a:r>
              <a:rPr lang="en-GB" dirty="0" smtClean="0"/>
              <a:t> </a:t>
            </a:r>
            <a:r>
              <a:rPr lang="el-GR" dirty="0" smtClean="0"/>
              <a:t>στο δίκαιο των ανηλίκων </a:t>
            </a:r>
            <a:endParaRPr lang="en-GB" dirty="0" smtClean="0"/>
          </a:p>
          <a:p>
            <a:endParaRPr lang="en-GB" dirty="0"/>
          </a:p>
          <a:p>
            <a:endParaRPr lang="en-GB" dirty="0" smtClean="0"/>
          </a:p>
          <a:p>
            <a:r>
              <a:rPr lang="en-GB" dirty="0" smtClean="0"/>
              <a:t>Pictures </a:t>
            </a:r>
            <a:r>
              <a:rPr lang="en-GB" dirty="0"/>
              <a:t>by </a:t>
            </a:r>
            <a:r>
              <a:rPr lang="en-GB" b="1" dirty="0" smtClean="0"/>
              <a:t>Monica </a:t>
            </a:r>
            <a:r>
              <a:rPr lang="en-GB" b="1" dirty="0" err="1"/>
              <a:t>Putzu</a:t>
            </a:r>
            <a:endParaRPr lang="it-IT" dirty="0"/>
          </a:p>
          <a:p>
            <a:r>
              <a:rPr lang="it-IT" dirty="0" smtClean="0"/>
              <a:t> </a:t>
            </a:r>
            <a:endParaRPr lang="it-IT"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rcRect/>
          <a:stretch>
            <a:fillRect/>
          </a:stretch>
        </p:blipFill>
        <p:spPr bwMode="auto">
          <a:xfrm>
            <a:off x="0" y="762000"/>
            <a:ext cx="2444750" cy="2286000"/>
          </a:xfrm>
          <a:prstGeom prst="rect">
            <a:avLst/>
          </a:prstGeom>
          <a:noFill/>
          <a:ln w="9525">
            <a:noFill/>
            <a:miter lim="800000"/>
            <a:headEnd/>
            <a:tailEnd/>
          </a:ln>
        </p:spPr>
      </p:pic>
      <p:graphicFrame>
        <p:nvGraphicFramePr>
          <p:cNvPr id="6" name="Diagramma 5"/>
          <p:cNvGraphicFramePr/>
          <p:nvPr>
            <p:extLst>
              <p:ext uri="{D42A27DB-BD31-4B8C-83A1-F6EECF244321}">
                <p14:modId xmlns:p14="http://schemas.microsoft.com/office/powerpoint/2010/main" xmlns="" val="682395762"/>
              </p:ext>
            </p:extLst>
          </p:nvPr>
        </p:nvGraphicFramePr>
        <p:xfrm>
          <a:off x="323528" y="188640"/>
          <a:ext cx="8712968" cy="64087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xmlns="" val="55015636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602" name="TextBox 1"/>
          <p:cNvSpPr txBox="1">
            <a:spLocks noChangeArrowheads="1"/>
          </p:cNvSpPr>
          <p:nvPr/>
        </p:nvSpPr>
        <p:spPr bwMode="auto">
          <a:xfrm rot="-5400000">
            <a:off x="-2146300" y="2451100"/>
            <a:ext cx="5486400" cy="1041400"/>
          </a:xfrm>
          <a:prstGeom prst="rect">
            <a:avLst/>
          </a:prstGeom>
          <a:noFill/>
          <a:ln w="9525">
            <a:noFill/>
            <a:miter lim="800000"/>
            <a:headEnd/>
            <a:tailEnd/>
          </a:ln>
        </p:spPr>
        <p:txBody>
          <a:bodyPr anchor="b"/>
          <a:lstStyle/>
          <a:p>
            <a:r>
              <a:rPr lang="it-IT" sz="3200" b="1" dirty="0" smtClean="0">
                <a:solidFill>
                  <a:srgbClr val="FFFFFF"/>
                </a:solidFill>
                <a:latin typeface="Calibri" pitchFamily="34" charset="0"/>
              </a:rPr>
              <a:t>                  DIFFERENCES</a:t>
            </a:r>
            <a:endParaRPr lang="it-IT" sz="3200" dirty="0">
              <a:solidFill>
                <a:srgbClr val="FFFFFF"/>
              </a:solidFill>
              <a:latin typeface="Calibri" pitchFamily="34" charset="0"/>
            </a:endParaRPr>
          </a:p>
        </p:txBody>
      </p:sp>
      <p:sp>
        <p:nvSpPr>
          <p:cNvPr id="25603" name="TextBox 2"/>
          <p:cNvSpPr txBox="1">
            <a:spLocks noChangeArrowheads="1"/>
          </p:cNvSpPr>
          <p:nvPr/>
        </p:nvSpPr>
        <p:spPr bwMode="auto">
          <a:xfrm>
            <a:off x="1331640" y="0"/>
            <a:ext cx="7056784" cy="1340769"/>
          </a:xfrm>
          <a:prstGeom prst="rect">
            <a:avLst/>
          </a:prstGeom>
          <a:noFill/>
          <a:ln w="9525">
            <a:noFill/>
            <a:miter lim="800000"/>
            <a:headEnd/>
            <a:tailEnd/>
          </a:ln>
        </p:spPr>
        <p:txBody>
          <a:bodyPr/>
          <a:lstStyle/>
          <a:p>
            <a:r>
              <a:rPr lang="el-GR" dirty="0" smtClean="0"/>
              <a:t>Γ</a:t>
            </a:r>
            <a:r>
              <a:rPr lang="el-GR" dirty="0" smtClean="0"/>
              <a:t>ια να μην μπερδεύουμε την κατηγορία του εκφοβισμού με αυτήν των ψυχοπαθολογικών περιπτώσεων</a:t>
            </a:r>
            <a:r>
              <a:rPr lang="en-GB" dirty="0" smtClean="0"/>
              <a:t>, </a:t>
            </a:r>
            <a:r>
              <a:rPr lang="el-GR" dirty="0" smtClean="0"/>
              <a:t>θα αναφέρουμε με συντομία τις κύριες διαφορές</a:t>
            </a:r>
            <a:r>
              <a:rPr lang="en-GB" dirty="0" smtClean="0"/>
              <a:t>:</a:t>
            </a:r>
            <a:endParaRPr lang="it-IT" dirty="0"/>
          </a:p>
          <a:p>
            <a:endParaRPr lang="it-IT" sz="1900" dirty="0">
              <a:solidFill>
                <a:srgbClr val="2C99FC"/>
              </a:solidFill>
              <a:latin typeface="Calibri" pitchFamily="34" charset="0"/>
            </a:endParaRPr>
          </a:p>
          <a:p>
            <a:endParaRPr lang="it-IT" dirty="0">
              <a:solidFill>
                <a:srgbClr val="000000"/>
              </a:solidFill>
              <a:latin typeface="Calibri" pitchFamily="34" charset="0"/>
            </a:endParaRPr>
          </a:p>
        </p:txBody>
      </p:sp>
      <p:sp>
        <p:nvSpPr>
          <p:cNvPr id="2" name="CasellaDiTesto 1"/>
          <p:cNvSpPr txBox="1"/>
          <p:nvPr/>
        </p:nvSpPr>
        <p:spPr>
          <a:xfrm>
            <a:off x="3810000" y="2540000"/>
            <a:ext cx="5658544" cy="369332"/>
          </a:xfrm>
          <a:prstGeom prst="rect">
            <a:avLst/>
          </a:prstGeom>
          <a:noFill/>
        </p:spPr>
        <p:txBody>
          <a:bodyPr wrap="square" rtlCol="0">
            <a:spAutoFit/>
          </a:bodyPr>
          <a:lstStyle/>
          <a:p>
            <a:endParaRPr lang="it-IT" dirty="0"/>
          </a:p>
        </p:txBody>
      </p:sp>
      <p:graphicFrame>
        <p:nvGraphicFramePr>
          <p:cNvPr id="4" name="Diagramma 3"/>
          <p:cNvGraphicFramePr/>
          <p:nvPr>
            <p:extLst>
              <p:ext uri="{D42A27DB-BD31-4B8C-83A1-F6EECF244321}">
                <p14:modId xmlns:p14="http://schemas.microsoft.com/office/powerpoint/2010/main" xmlns="" val="3566782994"/>
              </p:ext>
            </p:extLst>
          </p:nvPr>
        </p:nvGraphicFramePr>
        <p:xfrm>
          <a:off x="1475656" y="908720"/>
          <a:ext cx="7416824" cy="56886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03848" y="1340768"/>
            <a:ext cx="4572000" cy="5047536"/>
          </a:xfrm>
          <a:prstGeom prst="rect">
            <a:avLst/>
          </a:prstGeom>
        </p:spPr>
        <p:txBody>
          <a:bodyPr>
            <a:spAutoFit/>
          </a:bodyPr>
          <a:lstStyle/>
          <a:p>
            <a:pPr algn="ctr"/>
            <a:r>
              <a:rPr lang="el-GR" sz="4000" b="1" dirty="0" smtClean="0"/>
              <a:t>Για περισσότερη πληροφόρηση πάνω στον εκφοβισμό</a:t>
            </a:r>
            <a:r>
              <a:rPr lang="en-US" b="1" dirty="0" smtClean="0"/>
              <a:t>:</a:t>
            </a:r>
            <a:endParaRPr lang="en-US" b="1" dirty="0" smtClean="0"/>
          </a:p>
          <a:p>
            <a:pPr algn="ctr"/>
            <a:endParaRPr lang="en-US" b="1" dirty="0"/>
          </a:p>
          <a:p>
            <a:pPr algn="ctr"/>
            <a:endParaRPr lang="en-US" b="1" dirty="0" smtClean="0"/>
          </a:p>
          <a:p>
            <a:pPr algn="ctr"/>
            <a:endParaRPr lang="en-US" b="1" dirty="0"/>
          </a:p>
          <a:p>
            <a:pPr marL="285750" indent="-285750" algn="ctr">
              <a:buFont typeface="Wingdings" charset="2"/>
              <a:buChar char="q"/>
            </a:pPr>
            <a:r>
              <a:rPr lang="en-US" b="1" dirty="0" smtClean="0"/>
              <a:t>How </a:t>
            </a:r>
            <a:r>
              <a:rPr lang="en-US" b="1" dirty="0"/>
              <a:t>the phenomenon is co-built in relations </a:t>
            </a:r>
            <a:r>
              <a:rPr lang="en-US" dirty="0"/>
              <a:t>(Pisano, </a:t>
            </a:r>
            <a:r>
              <a:rPr lang="en-US" dirty="0" err="1"/>
              <a:t>Saturno</a:t>
            </a:r>
            <a:r>
              <a:rPr lang="en-US" dirty="0"/>
              <a:t>, 2007</a:t>
            </a:r>
            <a:r>
              <a:rPr lang="en-US" dirty="0" smtClean="0"/>
              <a:t>)</a:t>
            </a:r>
          </a:p>
          <a:p>
            <a:pPr marL="285750" indent="-285750" algn="ctr">
              <a:buFont typeface="Wingdings" charset="2"/>
              <a:buChar char="q"/>
            </a:pPr>
            <a:endParaRPr lang="en-US" dirty="0"/>
          </a:p>
          <a:p>
            <a:pPr marL="285750" indent="-285750" algn="ctr">
              <a:buFont typeface="Wingdings" charset="2"/>
              <a:buChar char="q"/>
            </a:pPr>
            <a:r>
              <a:rPr lang="it-IT" b="1" dirty="0" err="1" smtClean="0"/>
              <a:t>Risk</a:t>
            </a:r>
            <a:r>
              <a:rPr lang="it-IT" b="1" dirty="0" smtClean="0"/>
              <a:t> </a:t>
            </a:r>
            <a:r>
              <a:rPr lang="it-IT" b="1" dirty="0" err="1" smtClean="0"/>
              <a:t>factors</a:t>
            </a:r>
            <a:r>
              <a:rPr lang="it-IT" b="1" dirty="0" smtClean="0"/>
              <a:t> </a:t>
            </a:r>
            <a:r>
              <a:rPr lang="it-IT" dirty="0" smtClean="0"/>
              <a:t>(</a:t>
            </a:r>
            <a:r>
              <a:rPr lang="it-IT" dirty="0" err="1" smtClean="0"/>
              <a:t>Olweus</a:t>
            </a:r>
            <a:r>
              <a:rPr lang="it-IT" dirty="0" smtClean="0"/>
              <a:t>, 1996)</a:t>
            </a:r>
            <a:r>
              <a:rPr lang="it-IT" b="1" dirty="0" smtClean="0"/>
              <a:t> </a:t>
            </a:r>
            <a:endParaRPr lang="en-US" dirty="0" smtClean="0"/>
          </a:p>
          <a:p>
            <a:pPr algn="ctr"/>
            <a:endParaRPr lang="en-US" dirty="0"/>
          </a:p>
          <a:p>
            <a:pPr algn="ctr"/>
            <a:endParaRPr lang="it-IT" dirty="0"/>
          </a:p>
        </p:txBody>
      </p:sp>
      <p:grpSp>
        <p:nvGrpSpPr>
          <p:cNvPr id="3" name="Group 25"/>
          <p:cNvGrpSpPr>
            <a:grpSpLocks/>
          </p:cNvGrpSpPr>
          <p:nvPr/>
        </p:nvGrpSpPr>
        <p:grpSpPr bwMode="auto">
          <a:xfrm>
            <a:off x="683568" y="1557338"/>
            <a:ext cx="2242269" cy="2708275"/>
            <a:chOff x="689918" y="1557456"/>
            <a:chExt cx="2242269" cy="2708434"/>
          </a:xfrm>
        </p:grpSpPr>
        <p:sp>
          <p:nvSpPr>
            <p:cNvPr id="4"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t>             </a:t>
              </a:r>
            </a:p>
          </p:txBody>
        </p:sp>
        <p:sp>
          <p:nvSpPr>
            <p:cNvPr id="5" name="TextBox 13"/>
            <p:cNvSpPr txBox="1"/>
            <p:nvPr/>
          </p:nvSpPr>
          <p:spPr>
            <a:xfrm>
              <a:off x="1121392" y="1557456"/>
              <a:ext cx="1219200" cy="2708434"/>
            </a:xfrm>
            <a:prstGeom prst="rect">
              <a:avLst/>
            </a:prstGeom>
            <a:noFill/>
          </p:spPr>
          <p:txBody>
            <a:bodyPr>
              <a:spAutoFit/>
            </a:bodyPr>
            <a:lstStyle/>
            <a:p>
              <a:pPr fontAlgn="auto">
                <a:spcBef>
                  <a:spcPts val="0"/>
                </a:spcBef>
                <a:spcAft>
                  <a:spcPts val="0"/>
                </a:spcAft>
                <a:defRPr/>
              </a:pPr>
              <a:r>
                <a:rPr lang="it-IT" sz="17000" b="1" dirty="0">
                  <a:solidFill>
                    <a:srgbClr val="F26200">
                      <a:alpha val="40000"/>
                    </a:srgbClr>
                  </a:solidFill>
                  <a:latin typeface="+mj-lt"/>
                  <a:cs typeface="Arial" pitchFamily="34" charset="0"/>
                </a:rPr>
                <a:t>1</a:t>
              </a:r>
            </a:p>
          </p:txBody>
        </p:sp>
        <p:sp>
          <p:nvSpPr>
            <p:cNvPr id="6" name="TextBox 12"/>
            <p:cNvSpPr txBox="1"/>
            <p:nvPr/>
          </p:nvSpPr>
          <p:spPr>
            <a:xfrm>
              <a:off x="689918" y="2781118"/>
              <a:ext cx="2242269" cy="682665"/>
            </a:xfrm>
            <a:prstGeom prst="rect">
              <a:avLst/>
            </a:prstGeom>
            <a:noFill/>
          </p:spPr>
          <p:txBody>
            <a:bodyPr>
              <a:normAutofit/>
            </a:bodyPr>
            <a:lstStyle/>
            <a:p>
              <a:pPr algn="ctr" fontAlgn="auto">
                <a:lnSpc>
                  <a:spcPct val="80000"/>
                </a:lnSpc>
                <a:spcBef>
                  <a:spcPts val="0"/>
                </a:spcBef>
                <a:spcAft>
                  <a:spcPts val="0"/>
                </a:spcAft>
                <a:defRPr/>
              </a:pPr>
              <a:r>
                <a:rPr lang="el-GR" sz="2400" b="1" spc="60" dirty="0" smtClean="0">
                  <a:solidFill>
                    <a:schemeClr val="bg1"/>
                  </a:solidFill>
                  <a:effectLst>
                    <a:outerShdw blurRad="50800" dist="25400" dir="5400000" algn="t" rotWithShape="0">
                      <a:prstClr val="black">
                        <a:alpha val="15000"/>
                      </a:prstClr>
                    </a:outerShdw>
                  </a:effectLst>
                  <a:latin typeface="+mn-lt"/>
                  <a:cs typeface="+mn-cs"/>
                </a:rPr>
                <a:t>ΕΚΦΟΒΙΣΜΟΣ</a:t>
              </a:r>
              <a:endParaRPr lang="it-IT" sz="2400" b="1" spc="60" dirty="0">
                <a:solidFill>
                  <a:schemeClr val="bg1"/>
                </a:solidFill>
                <a:effectLst>
                  <a:outerShdw blurRad="50800" dist="25400" dir="5400000" algn="t" rotWithShape="0">
                    <a:prstClr val="black">
                      <a:alpha val="15000"/>
                    </a:prstClr>
                  </a:outerShdw>
                </a:effectLst>
                <a:latin typeface="+mn-lt"/>
                <a:cs typeface="+mn-cs"/>
              </a:endParaRPr>
            </a:p>
          </p:txBody>
        </p:sp>
      </p:grpSp>
    </p:spTree>
    <p:extLst>
      <p:ext uri="{BB962C8B-B14F-4D97-AF65-F5344CB8AC3E}">
        <p14:creationId xmlns:p14="http://schemas.microsoft.com/office/powerpoint/2010/main" xmlns="" val="3118779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solidFill>
                  <a:prstClr val="white"/>
                </a:solidFill>
              </a:rPr>
              <a:t>             </a:t>
            </a: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solidFill>
                  <a:prstClr val="white"/>
                </a:solidFill>
              </a:rPr>
              <a:t>       </a:t>
            </a:r>
          </a:p>
        </p:txBody>
      </p:sp>
      <p:sp>
        <p:nvSpPr>
          <p:cNvPr id="17" name="TextBox 16"/>
          <p:cNvSpPr txBox="1"/>
          <p:nvPr/>
        </p:nvSpPr>
        <p:spPr>
          <a:xfrm>
            <a:off x="1159728" y="1531434"/>
            <a:ext cx="1219200" cy="2708434"/>
          </a:xfrm>
          <a:prstGeom prst="rect">
            <a:avLst/>
          </a:prstGeom>
          <a:noFill/>
        </p:spPr>
        <p:txBody>
          <a:bodyPr>
            <a:spAutoFit/>
          </a:bodyPr>
          <a:lstStyle/>
          <a:p>
            <a:pPr fontAlgn="auto">
              <a:spcBef>
                <a:spcPts val="0"/>
              </a:spcBef>
              <a:spcAft>
                <a:spcPts val="0"/>
              </a:spcAft>
              <a:defRPr/>
            </a:pPr>
            <a:r>
              <a:rPr lang="it-IT" sz="17000" b="1" dirty="0">
                <a:solidFill>
                  <a:srgbClr val="2A7A9E">
                    <a:alpha val="40000"/>
                  </a:srgbClr>
                </a:solidFill>
                <a:latin typeface="+mn-lt"/>
                <a:cs typeface="Arial" pitchFamily="34" charset="0"/>
              </a:rPr>
              <a:t>2</a:t>
            </a:r>
          </a:p>
        </p:txBody>
      </p:sp>
      <p:sp>
        <p:nvSpPr>
          <p:cNvPr id="9" name="Title 8"/>
          <p:cNvSpPr>
            <a:spLocks noGrp="1"/>
          </p:cNvSpPr>
          <p:nvPr>
            <p:ph type="title"/>
          </p:nvPr>
        </p:nvSpPr>
        <p:spPr>
          <a:xfrm>
            <a:off x="3059832" y="1772815"/>
            <a:ext cx="5867400" cy="4320481"/>
          </a:xfrm>
        </p:spPr>
        <p:txBody>
          <a:bodyPr rtlCol="0">
            <a:noAutofit/>
          </a:bodyPr>
          <a:lstStyle/>
          <a:p>
            <a:pPr algn="just" fontAlgn="auto">
              <a:spcBef>
                <a:spcPts val="0"/>
              </a:spcBef>
              <a:spcAft>
                <a:spcPts val="0"/>
              </a:spcAft>
              <a:defRPr/>
            </a:pPr>
            <a:r>
              <a:rPr lang="el-GR" sz="2400" b="0" dirty="0" smtClean="0"/>
              <a:t/>
            </a:r>
            <a:br>
              <a:rPr lang="el-GR" sz="2400" b="0" dirty="0" smtClean="0"/>
            </a:br>
            <a:r>
              <a:rPr lang="el-GR" sz="2400" b="0" dirty="0" smtClean="0"/>
              <a:t>Ο ΚΥΒΕΡΝΟΕΚΦΟΒΙΣΜΟΣ ΟΡΙΖΕΤΑΙ ΣΥΝΗΘΩΣ</a:t>
            </a:r>
            <a:r>
              <a:rPr lang="en-GB" sz="2400" b="0" dirty="0" smtClean="0"/>
              <a:t> </a:t>
            </a:r>
            <a:r>
              <a:rPr lang="el-GR" sz="2400" b="0" dirty="0" smtClean="0"/>
              <a:t>ΩΣ ΜΙΑ ΕΠΙΘΕΤΙΚΗ ΠΡΑΞΗ ΜΕ ΠΡΟΘΕΣΗ ΠΟΥ ΓΙΝΕΤΑΙ ΑΠΟ ΜΙΑ ΟΜΑΔΑ Η ΕΝΑ ΑΤΟΜΟ</a:t>
            </a:r>
            <a:r>
              <a:rPr lang="en-GB" sz="2400" b="0" dirty="0" smtClean="0"/>
              <a:t>, </a:t>
            </a:r>
            <a:r>
              <a:rPr lang="el-GR" sz="2400" b="0" dirty="0" smtClean="0"/>
              <a:t>ΧΡΗΣΙΜΟΠΟΙΩΝΤΑ</a:t>
            </a:r>
            <a:r>
              <a:rPr lang="en-GB" sz="2400" b="0" dirty="0" smtClean="0"/>
              <a:t> </a:t>
            </a:r>
            <a:r>
              <a:rPr lang="el-GR" sz="2400" b="0" dirty="0" smtClean="0"/>
              <a:t>ΗΛΕΚΤΡΟΝΙΚΕΣ ΜΟΡΦΕΣ ΕΠΙΚΟΙΝΩΝΙΑΣ</a:t>
            </a:r>
            <a:r>
              <a:rPr lang="en-GB" sz="2400" b="0" dirty="0" smtClean="0"/>
              <a:t> (</a:t>
            </a:r>
            <a:r>
              <a:rPr lang="el-GR" sz="2400" b="0" dirty="0" smtClean="0"/>
              <a:t>ΤΗΛΕΦΩΝΙΚΕΣ ΚΛΗΣΕΙΣ</a:t>
            </a:r>
            <a:r>
              <a:rPr lang="en-GB" sz="2400" b="0" dirty="0" smtClean="0"/>
              <a:t>, </a:t>
            </a:r>
            <a:r>
              <a:rPr lang="el-GR" sz="2400" b="0" dirty="0" smtClean="0"/>
              <a:t>ΜΗΝΥΜΑΤΑ </a:t>
            </a:r>
            <a:r>
              <a:rPr lang="en-US" sz="2400" b="0" dirty="0" smtClean="0"/>
              <a:t>SMS</a:t>
            </a:r>
            <a:r>
              <a:rPr lang="en-GB" sz="2400" b="0" dirty="0" smtClean="0"/>
              <a:t>, </a:t>
            </a:r>
            <a:r>
              <a:rPr lang="el-GR" sz="2400" b="0" dirty="0" smtClean="0"/>
              <a:t>ΕΙΚΟΝΕΣ</a:t>
            </a:r>
            <a:r>
              <a:rPr lang="en-GB" sz="2400" b="0" dirty="0" smtClean="0"/>
              <a:t>/video, </a:t>
            </a:r>
            <a:r>
              <a:rPr lang="en-GB" sz="2400" b="0" dirty="0"/>
              <a:t>e-mail, chat room, </a:t>
            </a:r>
            <a:r>
              <a:rPr lang="en-GB" sz="2400" b="0" dirty="0" smtClean="0"/>
              <a:t>IMs </a:t>
            </a:r>
            <a:r>
              <a:rPr lang="en-GB" sz="2400" b="0" dirty="0"/>
              <a:t>- instant messaging, </a:t>
            </a:r>
            <a:r>
              <a:rPr lang="el-GR" sz="2400" b="0" dirty="0" smtClean="0"/>
              <a:t>ΙΣΤΟΣΕΛΙΔΕΣ</a:t>
            </a:r>
            <a:r>
              <a:rPr lang="en-GB" sz="2400" b="0" dirty="0" smtClean="0"/>
              <a:t>), </a:t>
            </a:r>
            <a:r>
              <a:rPr lang="el-GR" sz="2400" b="0" dirty="0" smtClean="0"/>
              <a:t>ΚΑΤ’ ΕΠΑΝΑΛΗΨΗ ΚΑΙ ΜΕ ΔΙΑΡΚΕΙΑ ΧΡΟΝΟΥ ΕΝΑΝΤΙΟΝ ΕΝΟΣ ΘΥΜΑΤΟΣ ΠΟΥ ΔΕΝ ΜΠΟΡΕΙ ΝΑ ΥΠΕΡΑΣΠΙΣΤΕΙ ΤΟΝ ΕΑΥΤΟ ΤΟΥ/ΤΗΣ ΕΥΚΟΛΑ</a:t>
            </a:r>
            <a:r>
              <a:rPr lang="en-GB" sz="2400" b="0" dirty="0" smtClean="0"/>
              <a:t>.</a:t>
            </a:r>
            <a:r>
              <a:rPr lang="it-IT" sz="4000" dirty="0"/>
              <a:t/>
            </a:r>
            <a:br>
              <a:rPr lang="it-IT" sz="4000" dirty="0"/>
            </a:br>
            <a:endParaRPr sz="4000" b="0" cap="none" dirty="0">
              <a:solidFill>
                <a:prstClr val="black">
                  <a:lumMod val="50000"/>
                  <a:lumOff val="50000"/>
                </a:prstClr>
              </a:solidFill>
              <a:ea typeface="+mn-ea"/>
              <a:cs typeface="+mn-cs"/>
            </a:endParaRPr>
          </a:p>
        </p:txBody>
      </p:sp>
      <p:sp>
        <p:nvSpPr>
          <p:cNvPr id="7" name="TextBox 15"/>
          <p:cNvSpPr txBox="1"/>
          <p:nvPr/>
        </p:nvSpPr>
        <p:spPr bwMode="auto">
          <a:xfrm>
            <a:off x="913408" y="2619821"/>
            <a:ext cx="1930400" cy="809179"/>
          </a:xfrm>
          <a:prstGeom prst="rect">
            <a:avLst/>
          </a:prstGeom>
          <a:noFill/>
        </p:spPr>
        <p:txBody>
          <a:bodyPr>
            <a:normAutofit fontScale="92500"/>
          </a:bodyPr>
          <a:lstStyle/>
          <a:p>
            <a:pPr algn="ctr" fontAlgn="auto">
              <a:lnSpc>
                <a:spcPct val="80000"/>
              </a:lnSpc>
              <a:spcBef>
                <a:spcPts val="0"/>
              </a:spcBef>
              <a:spcAft>
                <a:spcPts val="0"/>
              </a:spcAft>
              <a:defRPr/>
            </a:pPr>
            <a:r>
              <a:rPr lang="el-GR" sz="2300" b="1" spc="60" dirty="0" smtClean="0">
                <a:solidFill>
                  <a:schemeClr val="bg1"/>
                </a:solidFill>
                <a:effectLst>
                  <a:outerShdw blurRad="50800" dist="25400" dir="5400000" algn="t" rotWithShape="0">
                    <a:prstClr val="black">
                      <a:alpha val="15000"/>
                    </a:prstClr>
                  </a:outerShdw>
                </a:effectLst>
                <a:latin typeface="+mn-lt"/>
                <a:cs typeface="+mn-cs"/>
              </a:rPr>
              <a:t>ΚΥΒΕΡΝΟ</a:t>
            </a:r>
          </a:p>
          <a:p>
            <a:pPr algn="ctr" fontAlgn="auto">
              <a:lnSpc>
                <a:spcPct val="80000"/>
              </a:lnSpc>
              <a:spcBef>
                <a:spcPts val="0"/>
              </a:spcBef>
              <a:spcAft>
                <a:spcPts val="0"/>
              </a:spcAft>
              <a:defRPr/>
            </a:pPr>
            <a:r>
              <a:rPr lang="el-GR" sz="2300" b="1" spc="60" dirty="0" smtClean="0">
                <a:solidFill>
                  <a:schemeClr val="bg1"/>
                </a:solidFill>
                <a:effectLst>
                  <a:outerShdw blurRad="50800" dist="25400" dir="5400000" algn="t" rotWithShape="0">
                    <a:prstClr val="black">
                      <a:alpha val="15000"/>
                    </a:prstClr>
                  </a:outerShdw>
                </a:effectLst>
                <a:latin typeface="+mn-lt"/>
                <a:cs typeface="+mn-cs"/>
              </a:rPr>
              <a:t>ΕΚΦΟΒΙΣΜΟΣ</a:t>
            </a:r>
            <a:endParaRPr lang="it-IT" sz="2300" b="1" spc="60" dirty="0">
              <a:solidFill>
                <a:schemeClr val="bg1"/>
              </a:solidFill>
              <a:effectLst>
                <a:outerShdw blurRad="50800" dist="25400" dir="5400000" algn="t" rotWithShape="0">
                  <a:prstClr val="black">
                    <a:alpha val="15000"/>
                  </a:prstClr>
                </a:outerShdw>
              </a:effectLst>
              <a:latin typeface="+mn-lt"/>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6563" y="76200"/>
            <a:ext cx="8402637" cy="685800"/>
          </a:xfrm>
        </p:spPr>
        <p:txBody>
          <a:bodyPr rtlCol="0">
            <a:normAutofit fontScale="90000"/>
          </a:bodyPr>
          <a:lstStyle/>
          <a:p>
            <a:r>
              <a:rPr lang="el-GR" sz="2800" dirty="0" smtClean="0"/>
              <a:t>Ο</a:t>
            </a:r>
            <a:r>
              <a:rPr lang="el-GR" sz="2800" b="1" dirty="0" smtClean="0"/>
              <a:t> </a:t>
            </a:r>
            <a:r>
              <a:rPr lang="el-GR" sz="2800" b="1" dirty="0" err="1" smtClean="0"/>
              <a:t>Κυβερνοεκφοβισμός</a:t>
            </a:r>
            <a:r>
              <a:rPr lang="en-GB" sz="2800" b="1" dirty="0" smtClean="0"/>
              <a:t> </a:t>
            </a:r>
            <a:r>
              <a:rPr lang="el-GR" sz="2800" dirty="0" smtClean="0"/>
              <a:t>μπορεί </a:t>
            </a:r>
            <a:r>
              <a:rPr lang="el-GR" sz="2800" dirty="0" smtClean="0"/>
              <a:t>να πάρει τις παρακάτω μορφές</a:t>
            </a:r>
            <a:r>
              <a:rPr lang="en-GB" sz="2800" dirty="0" smtClean="0"/>
              <a:t>:</a:t>
            </a:r>
            <a:r>
              <a:rPr lang="en-GB" sz="2800" dirty="0" smtClean="0"/>
              <a:t/>
            </a:r>
            <a:br>
              <a:rPr lang="en-GB" sz="2800" dirty="0" smtClean="0"/>
            </a:br>
            <a:r>
              <a:rPr lang="it-IT" sz="2400" b="1" dirty="0"/>
              <a:t>(Willard, 2007)</a:t>
            </a:r>
            <a:r>
              <a:rPr lang="it-IT" sz="2400" dirty="0"/>
              <a:t> </a:t>
            </a:r>
            <a:endParaRPr lang="it-IT" sz="2800" dirty="0"/>
          </a:p>
        </p:txBody>
      </p:sp>
      <p:sp>
        <p:nvSpPr>
          <p:cNvPr id="4" name="Rettangolo 3"/>
          <p:cNvSpPr/>
          <p:nvPr/>
        </p:nvSpPr>
        <p:spPr>
          <a:xfrm>
            <a:off x="539552" y="1340768"/>
            <a:ext cx="4572000" cy="5447645"/>
          </a:xfrm>
          <a:prstGeom prst="rect">
            <a:avLst/>
          </a:prstGeom>
        </p:spPr>
        <p:txBody>
          <a:bodyPr>
            <a:spAutoFit/>
          </a:bodyPr>
          <a:lstStyle/>
          <a:p>
            <a:pPr lvl="1"/>
            <a:r>
              <a:rPr lang="en-GB" sz="1200" b="1" dirty="0"/>
              <a:t>FLAMING – </a:t>
            </a:r>
            <a:r>
              <a:rPr lang="en-GB" sz="1200" dirty="0"/>
              <a:t>Online </a:t>
            </a:r>
            <a:r>
              <a:rPr lang="el-GR" sz="1200" dirty="0" smtClean="0"/>
              <a:t>διαμάχες χρησιμοποιώντας ηλεκτρονικά μηνύματα με θυμωμένη και χυδαία γλώσσα</a:t>
            </a:r>
            <a:r>
              <a:rPr lang="en-GB" sz="1200" dirty="0" smtClean="0"/>
              <a:t>.</a:t>
            </a:r>
            <a:endParaRPr lang="it-IT" sz="1200" dirty="0"/>
          </a:p>
          <a:p>
            <a:r>
              <a:rPr lang="en-GB" sz="1200" dirty="0"/>
              <a:t> </a:t>
            </a:r>
            <a:endParaRPr lang="it-IT" sz="1200" dirty="0"/>
          </a:p>
          <a:p>
            <a:pPr lvl="1"/>
            <a:r>
              <a:rPr lang="el-GR" sz="1200" b="1" dirty="0" smtClean="0"/>
              <a:t>ΠΑΡΕΝΟΧΛΗΣΗ</a:t>
            </a:r>
            <a:r>
              <a:rPr lang="en-GB" sz="1200" b="1" dirty="0" smtClean="0"/>
              <a:t> </a:t>
            </a:r>
            <a:r>
              <a:rPr lang="en-GB" sz="1200" b="1" dirty="0"/>
              <a:t>– </a:t>
            </a:r>
            <a:r>
              <a:rPr lang="el-GR" sz="1200" dirty="0" smtClean="0"/>
              <a:t>Επαναλαμβανόμενη αποστολή κακόβουλων,</a:t>
            </a:r>
            <a:r>
              <a:rPr lang="en-GB" sz="1200" dirty="0" smtClean="0"/>
              <a:t> </a:t>
            </a:r>
            <a:r>
              <a:rPr lang="el-GR" sz="1200" dirty="0" smtClean="0"/>
              <a:t>χυδαίων</a:t>
            </a:r>
            <a:r>
              <a:rPr lang="en-GB" sz="1200" dirty="0" smtClean="0"/>
              <a:t>, </a:t>
            </a:r>
            <a:r>
              <a:rPr lang="el-GR" sz="1200" dirty="0" smtClean="0"/>
              <a:t>και προσβλητικών μηνυμάτων</a:t>
            </a:r>
            <a:r>
              <a:rPr lang="en-GB" sz="1200" dirty="0" smtClean="0"/>
              <a:t>.</a:t>
            </a:r>
            <a:endParaRPr lang="it-IT" sz="1200" dirty="0"/>
          </a:p>
          <a:p>
            <a:r>
              <a:rPr lang="en-GB" sz="1200" dirty="0"/>
              <a:t> </a:t>
            </a:r>
            <a:endParaRPr lang="it-IT" sz="1200" dirty="0"/>
          </a:p>
          <a:p>
            <a:pPr lvl="1"/>
            <a:r>
              <a:rPr lang="el-GR" sz="1200" b="1" dirty="0" smtClean="0"/>
              <a:t>ΚΥΒΕΡΝΟΠΑΡΑΚΟΛΟΥΘΗΣΗ</a:t>
            </a:r>
            <a:r>
              <a:rPr lang="en-GB" sz="1200" b="1" dirty="0" smtClean="0"/>
              <a:t> </a:t>
            </a:r>
            <a:r>
              <a:rPr lang="en-GB" sz="1200" b="1" dirty="0"/>
              <a:t>– </a:t>
            </a:r>
            <a:r>
              <a:rPr lang="el-GR" sz="1200" dirty="0" smtClean="0"/>
              <a:t>Επαναλαμβανόμενη συνειδητή παρενόχληση</a:t>
            </a:r>
            <a:r>
              <a:rPr lang="en-GB" sz="1200" dirty="0" smtClean="0"/>
              <a:t> </a:t>
            </a:r>
            <a:r>
              <a:rPr lang="el-GR" sz="1200" dirty="0" smtClean="0"/>
              <a:t>και δυσφήμιση που περιλαμβάνει απειλές ή δημιουργεί φόβο</a:t>
            </a:r>
            <a:r>
              <a:rPr lang="en-GB" sz="1200" dirty="0" smtClean="0"/>
              <a:t>. </a:t>
            </a:r>
            <a:endParaRPr lang="it-IT" sz="1200" dirty="0"/>
          </a:p>
          <a:p>
            <a:r>
              <a:rPr lang="en-GB" sz="1200" dirty="0"/>
              <a:t> </a:t>
            </a:r>
            <a:endParaRPr lang="it-IT" sz="1200" dirty="0"/>
          </a:p>
          <a:p>
            <a:pPr lvl="1"/>
            <a:r>
              <a:rPr lang="el-GR" sz="1200" b="1" dirty="0" smtClean="0"/>
              <a:t>ΔΥΣΦΗΜΙΣΗ</a:t>
            </a:r>
            <a:r>
              <a:rPr lang="en-GB" sz="1200" b="1" dirty="0" smtClean="0"/>
              <a:t> </a:t>
            </a:r>
            <a:r>
              <a:rPr lang="en-GB" sz="1200" b="1" dirty="0"/>
              <a:t>– ‘</a:t>
            </a:r>
            <a:r>
              <a:rPr lang="en-GB" sz="1200" dirty="0"/>
              <a:t>Dissing’ </a:t>
            </a:r>
            <a:r>
              <a:rPr lang="el-GR" sz="1200" dirty="0" smtClean="0"/>
              <a:t>κάποιον</a:t>
            </a:r>
            <a:r>
              <a:rPr lang="en-GB" sz="1200" dirty="0" smtClean="0"/>
              <a:t> </a:t>
            </a:r>
            <a:r>
              <a:rPr lang="en-GB" sz="1200" dirty="0"/>
              <a:t>online. </a:t>
            </a:r>
            <a:r>
              <a:rPr lang="el-GR" sz="1200" dirty="0" smtClean="0"/>
              <a:t>Αποστολή ή ανακοίνωση </a:t>
            </a:r>
            <a:r>
              <a:rPr lang="el-GR" sz="1200" dirty="0" err="1" smtClean="0"/>
              <a:t>κοτσομπολιών</a:t>
            </a:r>
            <a:r>
              <a:rPr lang="en-GB" sz="1200" dirty="0" smtClean="0"/>
              <a:t> </a:t>
            </a:r>
            <a:r>
              <a:rPr lang="el-GR" sz="1200" dirty="0" smtClean="0"/>
              <a:t>ή φημών</a:t>
            </a:r>
            <a:r>
              <a:rPr lang="en-GB" sz="1200" dirty="0" smtClean="0"/>
              <a:t> </a:t>
            </a:r>
            <a:r>
              <a:rPr lang="el-GR" sz="1200" dirty="0" smtClean="0"/>
              <a:t>για ένα άτομο με σκοπό τη δυσφήμιση του/της ή να χαλάσει τις φιλίες του/της</a:t>
            </a:r>
            <a:r>
              <a:rPr lang="en-GB" sz="1200" dirty="0" smtClean="0"/>
              <a:t>. </a:t>
            </a:r>
            <a:endParaRPr lang="it-IT" sz="1200" dirty="0"/>
          </a:p>
          <a:p>
            <a:r>
              <a:rPr lang="en-GB" sz="1200" dirty="0"/>
              <a:t> </a:t>
            </a:r>
            <a:endParaRPr lang="it-IT" sz="1200" dirty="0"/>
          </a:p>
          <a:p>
            <a:pPr lvl="1"/>
            <a:r>
              <a:rPr lang="el-GR" sz="1200" b="1" dirty="0" smtClean="0"/>
              <a:t>ΠΛΑΣΤΟΠΡΟΣΩΠΙΑ</a:t>
            </a:r>
            <a:r>
              <a:rPr lang="en-GB" sz="1200" b="1" dirty="0" smtClean="0"/>
              <a:t> –</a:t>
            </a:r>
            <a:r>
              <a:rPr lang="el-GR" sz="1200" dirty="0" smtClean="0"/>
              <a:t>προσποίηση ότι είναι κάποιος άλλος</a:t>
            </a:r>
            <a:r>
              <a:rPr lang="en-GB" sz="1200" dirty="0" smtClean="0"/>
              <a:t> </a:t>
            </a:r>
            <a:r>
              <a:rPr lang="el-GR" sz="1200" dirty="0" smtClean="0"/>
              <a:t>και αποστολή ή ανακοίνωση υλικού με σκοπό να δημιουργήσει πρόβλημα ή να βάλει σε κίνδυνο ή να βλάψει τη φήμη αυτού του ατόμου ή τις φιλίες του/της</a:t>
            </a:r>
            <a:r>
              <a:rPr lang="en-GB" sz="1200" dirty="0" smtClean="0"/>
              <a:t>.</a:t>
            </a:r>
            <a:endParaRPr lang="it-IT" sz="1200" dirty="0"/>
          </a:p>
          <a:p>
            <a:r>
              <a:rPr lang="en-GB" sz="1200" dirty="0"/>
              <a:t> </a:t>
            </a:r>
            <a:endParaRPr lang="it-IT" sz="1200" dirty="0"/>
          </a:p>
          <a:p>
            <a:pPr lvl="1"/>
            <a:r>
              <a:rPr lang="el-GR" sz="1200" b="1" dirty="0" smtClean="0"/>
              <a:t>ΑΠΟΚΑΛΥΨΗ</a:t>
            </a:r>
            <a:r>
              <a:rPr lang="en-GB" sz="1200" b="1" dirty="0" smtClean="0"/>
              <a:t> </a:t>
            </a:r>
            <a:r>
              <a:rPr lang="el-GR" sz="1200" b="1" dirty="0" smtClean="0"/>
              <a:t>ΚΑΙ</a:t>
            </a:r>
            <a:r>
              <a:rPr lang="en-GB" sz="1200" b="1" dirty="0" smtClean="0"/>
              <a:t> </a:t>
            </a:r>
            <a:r>
              <a:rPr lang="el-GR" sz="1200" b="1" dirty="0" smtClean="0"/>
              <a:t>ΠΑΡΑΠΛΑΝΗΣΗ</a:t>
            </a:r>
            <a:r>
              <a:rPr lang="en-GB" sz="1200" b="1" dirty="0" smtClean="0"/>
              <a:t> </a:t>
            </a:r>
            <a:r>
              <a:rPr lang="en-GB" sz="1200" b="1" dirty="0"/>
              <a:t>– </a:t>
            </a:r>
            <a:r>
              <a:rPr lang="el-GR" sz="1200" i="1" dirty="0" smtClean="0"/>
              <a:t>Αποκάλυψη</a:t>
            </a:r>
            <a:r>
              <a:rPr lang="en-GB" sz="1200" dirty="0" smtClean="0"/>
              <a:t>: </a:t>
            </a:r>
            <a:r>
              <a:rPr lang="el-GR" sz="1200" dirty="0" smtClean="0"/>
              <a:t>Το να μοιραστεί κάποιος τα μυστικά κάποιου ή προσβλητικές πληροφορίες ή εικόνες</a:t>
            </a:r>
            <a:r>
              <a:rPr lang="en-GB" sz="1200" dirty="0" smtClean="0"/>
              <a:t> </a:t>
            </a:r>
            <a:r>
              <a:rPr lang="en-GB" sz="1200" dirty="0"/>
              <a:t>online. </a:t>
            </a:r>
            <a:r>
              <a:rPr lang="el-GR" sz="1200" i="1" dirty="0" smtClean="0"/>
              <a:t>Εξαπάτηση</a:t>
            </a:r>
            <a:r>
              <a:rPr lang="en-GB" sz="1200" i="1" dirty="0" smtClean="0"/>
              <a:t>:</a:t>
            </a:r>
            <a:r>
              <a:rPr lang="el-GR" sz="1200" i="1" dirty="0" smtClean="0"/>
              <a:t> </a:t>
            </a:r>
            <a:r>
              <a:rPr lang="el-GR" sz="1200" dirty="0" smtClean="0"/>
              <a:t>Π</a:t>
            </a:r>
            <a:r>
              <a:rPr lang="el-GR" sz="1200" dirty="0" smtClean="0"/>
              <a:t>αραπλάνηση κάποιου για να αποκαλύψει μυστικά ή προσβλητικές πληροφορίες με σκοπό να τις ανακοινώσει </a:t>
            </a:r>
            <a:r>
              <a:rPr lang="en-GB" sz="1200" dirty="0" smtClean="0"/>
              <a:t>online</a:t>
            </a:r>
            <a:r>
              <a:rPr lang="en-GB" sz="1200" dirty="0"/>
              <a:t>.</a:t>
            </a:r>
            <a:endParaRPr lang="it-IT" sz="1200" dirty="0"/>
          </a:p>
          <a:p>
            <a:r>
              <a:rPr lang="en-GB" sz="1200" dirty="0"/>
              <a:t> </a:t>
            </a:r>
            <a:endParaRPr lang="it-IT" sz="1200" dirty="0"/>
          </a:p>
          <a:p>
            <a:pPr lvl="1"/>
            <a:r>
              <a:rPr lang="el-GR" sz="1200" b="1" dirty="0" smtClean="0"/>
              <a:t>ΑΠΟΚΛΕΙΣΜΟ</a:t>
            </a:r>
            <a:r>
              <a:rPr lang="en-GB" sz="1200" b="1" dirty="0" smtClean="0"/>
              <a:t> – </a:t>
            </a:r>
            <a:r>
              <a:rPr lang="el-GR" sz="1200" dirty="0" smtClean="0"/>
              <a:t>Συνειδητός και βάναυσος αποκλεισμός κάποιου από μια</a:t>
            </a:r>
            <a:r>
              <a:rPr lang="en-GB" sz="1200" dirty="0" smtClean="0"/>
              <a:t> </a:t>
            </a:r>
            <a:r>
              <a:rPr lang="en-GB" sz="1200" dirty="0"/>
              <a:t>online </a:t>
            </a:r>
            <a:r>
              <a:rPr lang="el-GR" sz="1200" dirty="0" smtClean="0"/>
              <a:t>ομάδα</a:t>
            </a:r>
            <a:r>
              <a:rPr lang="en-GB" sz="1200" dirty="0" smtClean="0"/>
              <a:t>.</a:t>
            </a:r>
            <a:endParaRPr lang="it-IT" sz="1200" dirty="0"/>
          </a:p>
        </p:txBody>
      </p:sp>
      <p:pic>
        <p:nvPicPr>
          <p:cNvPr id="12" name="Immagine 11" descr="andrew .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18484" y="1772816"/>
            <a:ext cx="3924270" cy="4289688"/>
          </a:xfrm>
          <a:prstGeom prst="rect">
            <a:avLst/>
          </a:prstGeom>
        </p:spPr>
      </p:pic>
    </p:spTree>
    <p:extLst>
      <p:ext uri="{BB962C8B-B14F-4D97-AF65-F5344CB8AC3E}">
        <p14:creationId xmlns:p14="http://schemas.microsoft.com/office/powerpoint/2010/main" xmlns="" val="300987699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6563" y="76200"/>
            <a:ext cx="8402637" cy="685800"/>
          </a:xfrm>
        </p:spPr>
        <p:txBody>
          <a:bodyPr rtlCol="0"/>
          <a:lstStyle/>
          <a:p>
            <a:r>
              <a:rPr lang="en-GB" sz="2800" b="1" dirty="0"/>
              <a:t>Happy </a:t>
            </a:r>
            <a:r>
              <a:rPr lang="en-GB" sz="2800" dirty="0" smtClean="0"/>
              <a:t>Slapping</a:t>
            </a:r>
            <a:r>
              <a:rPr lang="el-GR" sz="2800" dirty="0" smtClean="0"/>
              <a:t> (</a:t>
            </a:r>
            <a:r>
              <a:rPr lang="el-GR" sz="2800" b="1" dirty="0" smtClean="0"/>
              <a:t>Χαρούμενα</a:t>
            </a:r>
            <a:r>
              <a:rPr lang="el-GR" sz="2800" dirty="0" smtClean="0"/>
              <a:t> χαστούκια)</a:t>
            </a:r>
            <a:endParaRPr lang="it-IT" sz="2800" dirty="0"/>
          </a:p>
        </p:txBody>
      </p:sp>
      <p:sp>
        <p:nvSpPr>
          <p:cNvPr id="7" name="Rettangolo 6"/>
          <p:cNvSpPr/>
          <p:nvPr/>
        </p:nvSpPr>
        <p:spPr>
          <a:xfrm>
            <a:off x="683568" y="1196752"/>
            <a:ext cx="3168352" cy="4708981"/>
          </a:xfrm>
          <a:prstGeom prst="rect">
            <a:avLst/>
          </a:prstGeom>
        </p:spPr>
        <p:txBody>
          <a:bodyPr wrap="square">
            <a:spAutoFit/>
          </a:bodyPr>
          <a:lstStyle/>
          <a:p>
            <a:r>
              <a:rPr lang="en-GB" b="1" dirty="0"/>
              <a:t> </a:t>
            </a:r>
            <a:r>
              <a:rPr lang="it-IT" dirty="0"/>
              <a:t> </a:t>
            </a:r>
          </a:p>
          <a:p>
            <a:r>
              <a:rPr lang="el-GR" dirty="0" smtClean="0"/>
              <a:t>Το </a:t>
            </a:r>
            <a:r>
              <a:rPr lang="en-GB" dirty="0" smtClean="0"/>
              <a:t>Happy </a:t>
            </a:r>
            <a:r>
              <a:rPr lang="en-GB" dirty="0"/>
              <a:t>slapping </a:t>
            </a:r>
            <a:r>
              <a:rPr lang="el-GR" dirty="0" smtClean="0"/>
              <a:t>πιστεύεται ότι εμφανίστηκε το</a:t>
            </a:r>
            <a:r>
              <a:rPr lang="en-GB" dirty="0" smtClean="0"/>
              <a:t> </a:t>
            </a:r>
            <a:r>
              <a:rPr lang="en-GB" dirty="0"/>
              <a:t>2004 </a:t>
            </a:r>
            <a:r>
              <a:rPr lang="el-GR" dirty="0" smtClean="0"/>
              <a:t>ως</a:t>
            </a:r>
            <a:r>
              <a:rPr lang="en-GB" dirty="0" smtClean="0"/>
              <a:t> </a:t>
            </a:r>
            <a:r>
              <a:rPr lang="el-GR" dirty="0" smtClean="0"/>
              <a:t>μόδα στο Λονδίνο</a:t>
            </a:r>
            <a:r>
              <a:rPr lang="en-GB" dirty="0" smtClean="0"/>
              <a:t>.</a:t>
            </a:r>
            <a:endParaRPr lang="it-IT" dirty="0"/>
          </a:p>
          <a:p>
            <a:endParaRPr lang="it-IT" dirty="0"/>
          </a:p>
          <a:p>
            <a:endParaRPr lang="it-IT" dirty="0"/>
          </a:p>
          <a:p>
            <a:r>
              <a:rPr lang="el-GR" dirty="0" smtClean="0"/>
              <a:t>Μια ομάδα νεαρών διασκεδάζει χαστουκίζοντας ξένους και βιντεοσκοπώντας το γεγονός νε τα κινητά τους</a:t>
            </a:r>
            <a:r>
              <a:rPr lang="en-GB" dirty="0" smtClean="0"/>
              <a:t>.</a:t>
            </a:r>
            <a:endParaRPr lang="it-IT" dirty="0"/>
          </a:p>
          <a:p>
            <a:endParaRPr lang="en-GB" dirty="0" smtClean="0"/>
          </a:p>
          <a:p>
            <a:endParaRPr lang="en-GB" dirty="0"/>
          </a:p>
          <a:p>
            <a:r>
              <a:rPr lang="el-GR" dirty="0" smtClean="0"/>
              <a:t>Στη συνέχεια τα βίντεο αυτά ανακοινώνονται στο διαδίκτυο</a:t>
            </a:r>
            <a:r>
              <a:rPr lang="en-GB" dirty="0" smtClean="0"/>
              <a:t>.</a:t>
            </a:r>
            <a:endParaRPr lang="it-IT" dirty="0"/>
          </a:p>
          <a:p>
            <a:pPr algn="just"/>
            <a:endParaRPr lang="en-GB" sz="1200" dirty="0"/>
          </a:p>
          <a:p>
            <a:pPr algn="just"/>
            <a:r>
              <a:rPr lang="en-GB" dirty="0" smtClean="0"/>
              <a:t> </a:t>
            </a:r>
            <a:endParaRPr lang="it-IT" dirty="0"/>
          </a:p>
        </p:txBody>
      </p:sp>
      <p:pic>
        <p:nvPicPr>
          <p:cNvPr id="5" name="Immagine 4" descr="tipologiecyberbullismo.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11960" y="2420888"/>
            <a:ext cx="4693192" cy="2664296"/>
          </a:xfrm>
          <a:prstGeom prst="rect">
            <a:avLst/>
          </a:prstGeom>
        </p:spPr>
      </p:pic>
    </p:spTree>
    <p:extLst>
      <p:ext uri="{BB962C8B-B14F-4D97-AF65-F5344CB8AC3E}">
        <p14:creationId xmlns:p14="http://schemas.microsoft.com/office/powerpoint/2010/main" xmlns="" val="13624792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6563" y="76200"/>
            <a:ext cx="8402637" cy="685800"/>
          </a:xfrm>
        </p:spPr>
        <p:txBody>
          <a:bodyPr rtlCol="0">
            <a:normAutofit fontScale="90000"/>
          </a:bodyPr>
          <a:lstStyle/>
          <a:p>
            <a:r>
              <a:rPr lang="el-GR" sz="2400" b="1" dirty="0" smtClean="0"/>
              <a:t>Διαφορές </a:t>
            </a:r>
            <a:r>
              <a:rPr lang="el-GR" sz="2400" dirty="0" smtClean="0"/>
              <a:t>ανάμεσα</a:t>
            </a:r>
            <a:r>
              <a:rPr lang="en-GB" sz="2400" dirty="0" smtClean="0"/>
              <a:t> </a:t>
            </a:r>
            <a:r>
              <a:rPr lang="el-GR" sz="2400" dirty="0" smtClean="0"/>
              <a:t>στον εκφοβισμό και τον </a:t>
            </a:r>
            <a:r>
              <a:rPr lang="el-GR" sz="2400" dirty="0" err="1" smtClean="0"/>
              <a:t>κυβερνοεκφοβισμό</a:t>
            </a:r>
            <a:r>
              <a:rPr lang="en-GB" sz="2400" dirty="0" smtClean="0"/>
              <a:t> </a:t>
            </a:r>
            <a:r>
              <a:rPr lang="en-GB" sz="2400" dirty="0" smtClean="0"/>
              <a:t/>
            </a:r>
            <a:br>
              <a:rPr lang="en-GB" sz="2400" dirty="0" smtClean="0"/>
            </a:br>
            <a:r>
              <a:rPr lang="en-GB" sz="1800" dirty="0" smtClean="0"/>
              <a:t>(</a:t>
            </a:r>
            <a:r>
              <a:rPr lang="en-GB" sz="1800" dirty="0"/>
              <a:t>Pisano, </a:t>
            </a:r>
            <a:r>
              <a:rPr lang="en-GB" sz="1800" dirty="0" err="1"/>
              <a:t>Saturno</a:t>
            </a:r>
            <a:r>
              <a:rPr lang="en-GB" sz="1800" dirty="0"/>
              <a:t> 2008)</a:t>
            </a:r>
            <a:r>
              <a:rPr lang="it-IT" sz="1800" dirty="0"/>
              <a:t> </a:t>
            </a:r>
          </a:p>
        </p:txBody>
      </p:sp>
      <p:graphicFrame>
        <p:nvGraphicFramePr>
          <p:cNvPr id="3" name="Tabella 2"/>
          <p:cNvGraphicFramePr>
            <a:graphicFrameLocks noGrp="1"/>
          </p:cNvGraphicFramePr>
          <p:nvPr>
            <p:extLst>
              <p:ext uri="{D42A27DB-BD31-4B8C-83A1-F6EECF244321}">
                <p14:modId xmlns:p14="http://schemas.microsoft.com/office/powerpoint/2010/main" xmlns="" val="1997202647"/>
              </p:ext>
            </p:extLst>
          </p:nvPr>
        </p:nvGraphicFramePr>
        <p:xfrm>
          <a:off x="827584" y="980728"/>
          <a:ext cx="7704856" cy="5629267"/>
        </p:xfrm>
        <a:graphic>
          <a:graphicData uri="http://schemas.openxmlformats.org/drawingml/2006/table">
            <a:tbl>
              <a:tblPr firstRow="1" bandRow="1">
                <a:tableStyleId>{3C2FFA5D-87B4-456A-9821-1D502468CF0F}</a:tableStyleId>
              </a:tblPr>
              <a:tblGrid>
                <a:gridCol w="3852428"/>
                <a:gridCol w="3852428"/>
              </a:tblGrid>
              <a:tr h="600067">
                <a:tc>
                  <a:txBody>
                    <a:bodyPr/>
                    <a:lstStyle/>
                    <a:p>
                      <a:r>
                        <a:rPr kumimoji="0" lang="el-GR" sz="1400" b="1" kern="1200" dirty="0" smtClean="0">
                          <a:solidFill>
                            <a:schemeClr val="lt1"/>
                          </a:solidFill>
                          <a:effectLst/>
                          <a:latin typeface="+mn-lt"/>
                          <a:ea typeface="+mn-ea"/>
                          <a:cs typeface="+mn-cs"/>
                        </a:rPr>
                        <a:t>Χαρακτηριστικά του </a:t>
                      </a:r>
                      <a:r>
                        <a:rPr kumimoji="0" lang="el-GR" sz="1400" b="1" kern="1200" dirty="0" err="1" smtClean="0">
                          <a:solidFill>
                            <a:schemeClr val="lt1"/>
                          </a:solidFill>
                          <a:effectLst/>
                          <a:latin typeface="+mn-lt"/>
                          <a:ea typeface="+mn-ea"/>
                          <a:cs typeface="+mn-cs"/>
                        </a:rPr>
                        <a:t>Κυβερνοεκφοβισμού</a:t>
                      </a:r>
                      <a:r>
                        <a:rPr lang="it-IT" sz="1400" b="1" dirty="0" smtClean="0">
                          <a:effectLst/>
                        </a:rPr>
                        <a:t> </a:t>
                      </a:r>
                      <a:endParaRPr lang="it-IT" sz="1400" b="1" dirty="0"/>
                    </a:p>
                  </a:txBody>
                  <a:tcPr/>
                </a:tc>
                <a:tc>
                  <a:txBody>
                    <a:bodyPr/>
                    <a:lstStyle/>
                    <a:p>
                      <a:r>
                        <a:rPr kumimoji="0" lang="el-GR" sz="1400" b="1" kern="1200" dirty="0" smtClean="0">
                          <a:solidFill>
                            <a:schemeClr val="lt1"/>
                          </a:solidFill>
                          <a:effectLst/>
                          <a:latin typeface="+mn-lt"/>
                          <a:ea typeface="+mn-ea"/>
                          <a:cs typeface="+mn-cs"/>
                        </a:rPr>
                        <a:t>Χαρακτηριστικά του Εκφοβισμού</a:t>
                      </a:r>
                      <a:r>
                        <a:rPr lang="it-IT" sz="1400" b="1" dirty="0" smtClean="0">
                          <a:effectLst/>
                        </a:rPr>
                        <a:t> </a:t>
                      </a:r>
                      <a:endParaRPr lang="it-IT" sz="1400" b="1" dirty="0"/>
                    </a:p>
                  </a:txBody>
                  <a:tcPr/>
                </a:tc>
              </a:tr>
              <a:tr h="1285857">
                <a:tc>
                  <a:txBody>
                    <a:bodyPr/>
                    <a:lstStyle/>
                    <a:p>
                      <a:r>
                        <a:rPr kumimoji="0" lang="el-GR" sz="1200" kern="1200" dirty="0" smtClean="0">
                          <a:solidFill>
                            <a:schemeClr val="dk1"/>
                          </a:solidFill>
                          <a:effectLst/>
                          <a:latin typeface="+mn-lt"/>
                          <a:ea typeface="+mn-ea"/>
                          <a:cs typeface="+mn-cs"/>
                        </a:rPr>
                        <a:t>Μπορεί να</a:t>
                      </a:r>
                      <a:r>
                        <a:rPr kumimoji="0" lang="en-GB" sz="1200" kern="1200" dirty="0" smtClean="0">
                          <a:solidFill>
                            <a:schemeClr val="dk1"/>
                          </a:solidFill>
                          <a:effectLst/>
                          <a:latin typeface="+mn-lt"/>
                          <a:ea typeface="+mn-ea"/>
                          <a:cs typeface="+mn-cs"/>
                        </a:rPr>
                        <a:t> </a:t>
                      </a:r>
                      <a:r>
                        <a:rPr kumimoji="0" lang="el-GR" sz="1200" kern="1200" dirty="0" smtClean="0">
                          <a:solidFill>
                            <a:schemeClr val="dk1"/>
                          </a:solidFill>
                          <a:effectLst/>
                          <a:latin typeface="+mn-lt"/>
                          <a:ea typeface="+mn-ea"/>
                          <a:cs typeface="+mn-cs"/>
                        </a:rPr>
                        <a:t>εμπλέκει νεαρούς και ενήλικες σε παγκόσμια κλίμακα</a:t>
                      </a:r>
                      <a:r>
                        <a:rPr kumimoji="0" lang="en-GB" sz="1200" kern="1200" dirty="0" smtClean="0">
                          <a:solidFill>
                            <a:schemeClr val="dk1"/>
                          </a:solidFill>
                          <a:effectLst/>
                          <a:latin typeface="+mn-lt"/>
                          <a:ea typeface="+mn-ea"/>
                          <a:cs typeface="+mn-cs"/>
                        </a:rPr>
                        <a:t>.</a:t>
                      </a:r>
                      <a:endParaRPr kumimoji="0" lang="it-IT" sz="1200" kern="1200" dirty="0" smtClean="0">
                        <a:solidFill>
                          <a:schemeClr val="dk1"/>
                        </a:solidFill>
                        <a:effectLst/>
                        <a:latin typeface="+mn-lt"/>
                        <a:ea typeface="+mn-ea"/>
                        <a:cs typeface="+mn-cs"/>
                      </a:endParaRPr>
                    </a:p>
                    <a:p>
                      <a:r>
                        <a:rPr kumimoji="0" lang="en-GB" sz="1200" kern="1200" dirty="0" smtClean="0">
                          <a:solidFill>
                            <a:schemeClr val="dk1"/>
                          </a:solidFill>
                          <a:effectLst/>
                          <a:latin typeface="+mn-lt"/>
                          <a:ea typeface="+mn-ea"/>
                          <a:cs typeface="+mn-cs"/>
                        </a:rPr>
                        <a:t> </a:t>
                      </a:r>
                      <a:endParaRPr kumimoji="0" lang="it-IT" sz="1200" kern="1200" dirty="0" smtClean="0">
                        <a:solidFill>
                          <a:schemeClr val="dk1"/>
                        </a:solidFill>
                        <a:effectLst/>
                        <a:latin typeface="+mn-lt"/>
                        <a:ea typeface="+mn-ea"/>
                        <a:cs typeface="+mn-cs"/>
                      </a:endParaRPr>
                    </a:p>
                    <a:p>
                      <a:r>
                        <a:rPr kumimoji="0" lang="el-GR" sz="1200" kern="1200" dirty="0" smtClean="0">
                          <a:solidFill>
                            <a:schemeClr val="dk1"/>
                          </a:solidFill>
                          <a:effectLst/>
                          <a:latin typeface="+mn-lt"/>
                          <a:ea typeface="+mn-ea"/>
                          <a:cs typeface="+mn-cs"/>
                        </a:rPr>
                        <a:t>Ο καθένας</a:t>
                      </a:r>
                      <a:r>
                        <a:rPr kumimoji="0" lang="en-GB" sz="1200" kern="1200" dirty="0" smtClean="0">
                          <a:solidFill>
                            <a:schemeClr val="dk1"/>
                          </a:solidFill>
                          <a:effectLst/>
                          <a:latin typeface="+mn-lt"/>
                          <a:ea typeface="+mn-ea"/>
                          <a:cs typeface="+mn-cs"/>
                        </a:rPr>
                        <a:t>, </a:t>
                      </a:r>
                      <a:r>
                        <a:rPr kumimoji="0" lang="el-GR" sz="1200" kern="1200" dirty="0" smtClean="0">
                          <a:solidFill>
                            <a:schemeClr val="dk1"/>
                          </a:solidFill>
                          <a:effectLst/>
                          <a:latin typeface="+mn-lt"/>
                          <a:ea typeface="+mn-ea"/>
                          <a:cs typeface="+mn-cs"/>
                        </a:rPr>
                        <a:t>συμπεριλαμβανομένων και αυτών που είναι θύματα στην πραγματική τους</a:t>
                      </a:r>
                      <a:r>
                        <a:rPr kumimoji="0" lang="el-GR" sz="1200" kern="1200" baseline="0" dirty="0" smtClean="0">
                          <a:solidFill>
                            <a:schemeClr val="dk1"/>
                          </a:solidFill>
                          <a:effectLst/>
                          <a:latin typeface="+mn-lt"/>
                          <a:ea typeface="+mn-ea"/>
                          <a:cs typeface="+mn-cs"/>
                        </a:rPr>
                        <a:t> ζωή, ή έχουν χαμηλό κοινωνικό επίπεδο</a:t>
                      </a:r>
                      <a:r>
                        <a:rPr kumimoji="0" lang="en-GB" sz="1200" kern="1200" dirty="0" smtClean="0">
                          <a:solidFill>
                            <a:schemeClr val="dk1"/>
                          </a:solidFill>
                          <a:effectLst/>
                          <a:latin typeface="+mn-lt"/>
                          <a:ea typeface="+mn-ea"/>
                          <a:cs typeface="+mn-cs"/>
                        </a:rPr>
                        <a:t>, </a:t>
                      </a:r>
                      <a:r>
                        <a:rPr kumimoji="0" lang="el-GR" sz="1200" kern="1200" dirty="0" smtClean="0">
                          <a:solidFill>
                            <a:schemeClr val="dk1"/>
                          </a:solidFill>
                          <a:effectLst/>
                          <a:latin typeface="+mn-lt"/>
                          <a:ea typeface="+mn-ea"/>
                          <a:cs typeface="+mn-cs"/>
                        </a:rPr>
                        <a:t>μπορούν να γίνουν </a:t>
                      </a:r>
                      <a:r>
                        <a:rPr kumimoji="0" lang="el-GR" sz="1200" kern="1200" dirty="0" err="1" smtClean="0">
                          <a:solidFill>
                            <a:schemeClr val="dk1"/>
                          </a:solidFill>
                          <a:effectLst/>
                          <a:latin typeface="+mn-lt"/>
                          <a:ea typeface="+mn-ea"/>
                          <a:cs typeface="+mn-cs"/>
                        </a:rPr>
                        <a:t>κυβερνοεκφοβιστές</a:t>
                      </a:r>
                      <a:r>
                        <a:rPr kumimoji="0" lang="en-GB" sz="1200" kern="1200" dirty="0" smtClean="0">
                          <a:solidFill>
                            <a:schemeClr val="dk1"/>
                          </a:solidFill>
                          <a:effectLst/>
                          <a:latin typeface="+mn-lt"/>
                          <a:ea typeface="+mn-ea"/>
                          <a:cs typeface="+mn-cs"/>
                        </a:rPr>
                        <a:t>.</a:t>
                      </a:r>
                      <a:endParaRPr kumimoji="0" lang="it-IT" sz="1200" kern="1200" dirty="0" smtClean="0">
                        <a:solidFill>
                          <a:schemeClr val="dk1"/>
                        </a:solidFill>
                        <a:effectLst/>
                        <a:latin typeface="+mn-lt"/>
                        <a:ea typeface="+mn-ea"/>
                        <a:cs typeface="+mn-cs"/>
                      </a:endParaRPr>
                    </a:p>
                    <a:p>
                      <a:endParaRPr lang="it-IT" sz="1200" dirty="0"/>
                    </a:p>
                  </a:txBody>
                  <a:tcPr/>
                </a:tc>
                <a:tc>
                  <a:txBody>
                    <a:bodyPr/>
                    <a:lstStyle/>
                    <a:p>
                      <a:r>
                        <a:rPr kumimoji="0" lang="el-GR" sz="1200" kern="1200" dirty="0" smtClean="0">
                          <a:solidFill>
                            <a:schemeClr val="dk1"/>
                          </a:solidFill>
                          <a:effectLst/>
                          <a:latin typeface="+mn-lt"/>
                          <a:ea typeface="+mn-ea"/>
                          <a:cs typeface="+mn-cs"/>
                        </a:rPr>
                        <a:t>Περιλαμβάνει μόνο μαθητές που ανήκουν σε μια συγκεκριμένη τάξη ή ίδρυμα</a:t>
                      </a:r>
                      <a:r>
                        <a:rPr kumimoji="0" lang="en-GB" sz="1200" kern="1200" dirty="0" smtClean="0">
                          <a:solidFill>
                            <a:schemeClr val="dk1"/>
                          </a:solidFill>
                          <a:effectLst/>
                          <a:latin typeface="+mn-lt"/>
                          <a:ea typeface="+mn-ea"/>
                          <a:cs typeface="+mn-cs"/>
                        </a:rPr>
                        <a:t>.</a:t>
                      </a:r>
                      <a:endParaRPr kumimoji="0" lang="it-IT" sz="1200" kern="1200" dirty="0" smtClean="0">
                        <a:solidFill>
                          <a:schemeClr val="dk1"/>
                        </a:solidFill>
                        <a:effectLst/>
                        <a:latin typeface="+mn-lt"/>
                        <a:ea typeface="+mn-ea"/>
                        <a:cs typeface="+mn-cs"/>
                      </a:endParaRPr>
                    </a:p>
                    <a:p>
                      <a:r>
                        <a:rPr kumimoji="0" lang="en-GB" sz="1200" kern="1200" dirty="0" smtClean="0">
                          <a:solidFill>
                            <a:schemeClr val="dk1"/>
                          </a:solidFill>
                          <a:effectLst/>
                          <a:latin typeface="+mn-lt"/>
                          <a:ea typeface="+mn-ea"/>
                          <a:cs typeface="+mn-cs"/>
                        </a:rPr>
                        <a:t> </a:t>
                      </a:r>
                      <a:endParaRPr kumimoji="0" lang="it-IT" sz="1200" kern="1200" dirty="0" smtClean="0">
                        <a:solidFill>
                          <a:schemeClr val="dk1"/>
                        </a:solidFill>
                        <a:effectLst/>
                        <a:latin typeface="+mn-lt"/>
                        <a:ea typeface="+mn-ea"/>
                        <a:cs typeface="+mn-cs"/>
                      </a:endParaRPr>
                    </a:p>
                    <a:p>
                      <a:r>
                        <a:rPr kumimoji="0" lang="el-GR" sz="1200" kern="1200" dirty="0" smtClean="0">
                          <a:solidFill>
                            <a:schemeClr val="dk1"/>
                          </a:solidFill>
                          <a:effectLst/>
                          <a:latin typeface="+mn-lt"/>
                          <a:ea typeface="+mn-ea"/>
                          <a:cs typeface="+mn-cs"/>
                        </a:rPr>
                        <a:t>Γενικά μόνο ο</a:t>
                      </a:r>
                      <a:r>
                        <a:rPr kumimoji="0" lang="el-GR" sz="1200" kern="1200" baseline="0" dirty="0" smtClean="0">
                          <a:solidFill>
                            <a:schemeClr val="dk1"/>
                          </a:solidFill>
                          <a:effectLst/>
                          <a:latin typeface="+mn-lt"/>
                          <a:ea typeface="+mn-ea"/>
                          <a:cs typeface="+mn-cs"/>
                        </a:rPr>
                        <a:t> </a:t>
                      </a:r>
                      <a:r>
                        <a:rPr kumimoji="0" lang="el-GR" sz="1200" kern="1200" baseline="0" dirty="0" err="1" smtClean="0">
                          <a:solidFill>
                            <a:schemeClr val="dk1"/>
                          </a:solidFill>
                          <a:effectLst/>
                          <a:latin typeface="+mn-lt"/>
                          <a:ea typeface="+mn-ea"/>
                          <a:cs typeface="+mn-cs"/>
                        </a:rPr>
                        <a:t>εκφοβιστής</a:t>
                      </a:r>
                      <a:r>
                        <a:rPr kumimoji="0" lang="en-GB" sz="1200" kern="1200" dirty="0" smtClean="0">
                          <a:solidFill>
                            <a:schemeClr val="dk1"/>
                          </a:solidFill>
                          <a:effectLst/>
                          <a:latin typeface="+mn-lt"/>
                          <a:ea typeface="+mn-ea"/>
                          <a:cs typeface="+mn-cs"/>
                        </a:rPr>
                        <a:t>, </a:t>
                      </a:r>
                      <a:r>
                        <a:rPr kumimoji="0" lang="el-GR" sz="1200" kern="1200" dirty="0" smtClean="0">
                          <a:solidFill>
                            <a:schemeClr val="dk1"/>
                          </a:solidFill>
                          <a:effectLst/>
                          <a:latin typeface="+mn-lt"/>
                          <a:ea typeface="+mn-ea"/>
                          <a:cs typeface="+mn-cs"/>
                        </a:rPr>
                        <a:t>οι </a:t>
                      </a:r>
                      <a:r>
                        <a:rPr kumimoji="0" lang="el-GR" sz="1200" kern="1200" dirty="0" err="1" smtClean="0">
                          <a:solidFill>
                            <a:schemeClr val="dk1"/>
                          </a:solidFill>
                          <a:effectLst/>
                          <a:latin typeface="+mn-lt"/>
                          <a:ea typeface="+mn-ea"/>
                          <a:cs typeface="+mn-cs"/>
                        </a:rPr>
                        <a:t>υποστηρικές</a:t>
                      </a:r>
                      <a:r>
                        <a:rPr kumimoji="0" lang="el-GR" sz="1200" kern="1200" dirty="0" smtClean="0">
                          <a:solidFill>
                            <a:schemeClr val="dk1"/>
                          </a:solidFill>
                          <a:effectLst/>
                          <a:latin typeface="+mn-lt"/>
                          <a:ea typeface="+mn-ea"/>
                          <a:cs typeface="+mn-cs"/>
                        </a:rPr>
                        <a:t> του/της και το θύμα, το οποίο κάποιες φορές γίνεται </a:t>
                      </a:r>
                      <a:r>
                        <a:rPr kumimoji="0" lang="el-GR" sz="1200" kern="1200" dirty="0" err="1" smtClean="0">
                          <a:solidFill>
                            <a:schemeClr val="dk1"/>
                          </a:solidFill>
                          <a:effectLst/>
                          <a:latin typeface="+mn-lt"/>
                          <a:ea typeface="+mn-ea"/>
                          <a:cs typeface="+mn-cs"/>
                        </a:rPr>
                        <a:t>εκφοβιστής</a:t>
                      </a:r>
                      <a:r>
                        <a:rPr kumimoji="0" lang="el-GR" sz="1200" kern="1200" dirty="0" smtClean="0">
                          <a:solidFill>
                            <a:schemeClr val="dk1"/>
                          </a:solidFill>
                          <a:effectLst/>
                          <a:latin typeface="+mn-lt"/>
                          <a:ea typeface="+mn-ea"/>
                          <a:cs typeface="+mn-cs"/>
                        </a:rPr>
                        <a:t> ο/η ίδιος/α</a:t>
                      </a:r>
                      <a:r>
                        <a:rPr kumimoji="0" lang="en-GB" sz="1200" kern="1200" dirty="0" smtClean="0">
                          <a:solidFill>
                            <a:schemeClr val="dk1"/>
                          </a:solidFill>
                          <a:effectLst/>
                          <a:latin typeface="+mn-lt"/>
                          <a:ea typeface="+mn-ea"/>
                          <a:cs typeface="+mn-cs"/>
                        </a:rPr>
                        <a:t> </a:t>
                      </a:r>
                      <a:r>
                        <a:rPr kumimoji="0" lang="el-GR" sz="1200" kern="1200" dirty="0" smtClean="0">
                          <a:solidFill>
                            <a:schemeClr val="dk1"/>
                          </a:solidFill>
                          <a:effectLst/>
                          <a:latin typeface="+mn-lt"/>
                          <a:ea typeface="+mn-ea"/>
                          <a:cs typeface="+mn-cs"/>
                        </a:rPr>
                        <a:t>και κάνει παρενοχλήσεις</a:t>
                      </a:r>
                      <a:r>
                        <a:rPr kumimoji="0" lang="en-GB" sz="1200" kern="1200" dirty="0" smtClean="0">
                          <a:solidFill>
                            <a:schemeClr val="dk1"/>
                          </a:solidFill>
                          <a:effectLst/>
                          <a:latin typeface="+mn-lt"/>
                          <a:ea typeface="+mn-ea"/>
                          <a:cs typeface="+mn-cs"/>
                        </a:rPr>
                        <a:t>.</a:t>
                      </a:r>
                      <a:endParaRPr kumimoji="0" lang="it-IT" sz="1200" kern="1200" dirty="0" smtClean="0">
                        <a:solidFill>
                          <a:schemeClr val="dk1"/>
                        </a:solidFill>
                        <a:effectLst/>
                        <a:latin typeface="+mn-lt"/>
                        <a:ea typeface="+mn-ea"/>
                        <a:cs typeface="+mn-cs"/>
                      </a:endParaRPr>
                    </a:p>
                    <a:p>
                      <a:endParaRPr lang="it-IT" sz="1200" dirty="0"/>
                    </a:p>
                  </a:txBody>
                  <a:tcPr/>
                </a:tc>
              </a:tr>
              <a:tr h="1800200">
                <a:tc>
                  <a:txBody>
                    <a:bodyPr/>
                    <a:lstStyle/>
                    <a:p>
                      <a:r>
                        <a:rPr kumimoji="0" lang="el-GR" sz="1200" kern="1200" dirty="0" smtClean="0">
                          <a:solidFill>
                            <a:schemeClr val="dk1"/>
                          </a:solidFill>
                          <a:effectLst/>
                          <a:latin typeface="+mn-lt"/>
                          <a:ea typeface="+mn-ea"/>
                          <a:cs typeface="+mn-cs"/>
                        </a:rPr>
                        <a:t>Οι </a:t>
                      </a:r>
                      <a:r>
                        <a:rPr kumimoji="0" lang="el-GR" sz="1200" kern="1200" dirty="0" err="1" smtClean="0">
                          <a:solidFill>
                            <a:schemeClr val="dk1"/>
                          </a:solidFill>
                          <a:effectLst/>
                          <a:latin typeface="+mn-lt"/>
                          <a:ea typeface="+mn-ea"/>
                          <a:cs typeface="+mn-cs"/>
                        </a:rPr>
                        <a:t>κυβερνοεκφοβιστές</a:t>
                      </a:r>
                      <a:r>
                        <a:rPr kumimoji="0" lang="el-GR" sz="1200" kern="1200" dirty="0" smtClean="0">
                          <a:solidFill>
                            <a:schemeClr val="dk1"/>
                          </a:solidFill>
                          <a:effectLst/>
                          <a:latin typeface="+mn-lt"/>
                          <a:ea typeface="+mn-ea"/>
                          <a:cs typeface="+mn-cs"/>
                        </a:rPr>
                        <a:t> μπορεί να είναι </a:t>
                      </a:r>
                      <a:r>
                        <a:rPr kumimoji="0" lang="el-GR" sz="1200" b="1" kern="1200" dirty="0" smtClean="0">
                          <a:solidFill>
                            <a:schemeClr val="dk1"/>
                          </a:solidFill>
                          <a:effectLst/>
                          <a:latin typeface="+mn-lt"/>
                          <a:ea typeface="+mn-ea"/>
                          <a:cs typeface="+mn-cs"/>
                        </a:rPr>
                        <a:t>ανώνυμοι</a:t>
                      </a:r>
                      <a:r>
                        <a:rPr kumimoji="0" lang="en-GB" sz="1200" kern="1200" dirty="0" smtClean="0">
                          <a:solidFill>
                            <a:schemeClr val="dk1"/>
                          </a:solidFill>
                          <a:effectLst/>
                          <a:latin typeface="+mn-lt"/>
                          <a:ea typeface="+mn-ea"/>
                          <a:cs typeface="+mn-cs"/>
                        </a:rPr>
                        <a:t> </a:t>
                      </a:r>
                      <a:r>
                        <a:rPr kumimoji="0" lang="el-GR" sz="1200" kern="1200" dirty="0" smtClean="0">
                          <a:solidFill>
                            <a:schemeClr val="dk1"/>
                          </a:solidFill>
                          <a:effectLst/>
                          <a:latin typeface="+mn-lt"/>
                          <a:ea typeface="+mn-ea"/>
                          <a:cs typeface="+mn-cs"/>
                        </a:rPr>
                        <a:t>και ενθαρρύνουν άλλους φίλους να παίξουν ένα ανώνυμο ρόλο έτσι</a:t>
                      </a:r>
                      <a:r>
                        <a:rPr kumimoji="0" lang="el-GR" sz="1200" kern="1200" baseline="0" dirty="0" smtClean="0">
                          <a:solidFill>
                            <a:schemeClr val="dk1"/>
                          </a:solidFill>
                          <a:effectLst/>
                          <a:latin typeface="+mn-lt"/>
                          <a:ea typeface="+mn-ea"/>
                          <a:cs typeface="+mn-cs"/>
                        </a:rPr>
                        <a:t> ώστε το θύμα να μη έχει γνώση με ποιόν έχει να κάνει</a:t>
                      </a:r>
                      <a:r>
                        <a:rPr kumimoji="0" lang="en-GB" sz="1200" kern="1200" dirty="0" smtClean="0">
                          <a:solidFill>
                            <a:schemeClr val="dk1"/>
                          </a:solidFill>
                          <a:effectLst/>
                          <a:latin typeface="+mn-lt"/>
                          <a:ea typeface="+mn-ea"/>
                          <a:cs typeface="+mn-cs"/>
                        </a:rPr>
                        <a:t>.</a:t>
                      </a:r>
                      <a:endParaRPr kumimoji="0" lang="it-IT" sz="1200" kern="1200" dirty="0" smtClean="0">
                        <a:solidFill>
                          <a:schemeClr val="dk1"/>
                        </a:solidFill>
                        <a:effectLst/>
                        <a:latin typeface="+mn-lt"/>
                        <a:ea typeface="+mn-ea"/>
                        <a:cs typeface="+mn-cs"/>
                      </a:endParaRPr>
                    </a:p>
                    <a:p>
                      <a:r>
                        <a:rPr kumimoji="0" lang="en-GB" sz="1200" kern="1200" dirty="0" smtClean="0">
                          <a:solidFill>
                            <a:schemeClr val="dk1"/>
                          </a:solidFill>
                          <a:effectLst/>
                          <a:latin typeface="+mn-lt"/>
                          <a:ea typeface="+mn-ea"/>
                          <a:cs typeface="+mn-cs"/>
                        </a:rPr>
                        <a:t>  </a:t>
                      </a:r>
                      <a:endParaRPr kumimoji="0" lang="it-IT" sz="1200" kern="1200" dirty="0" smtClean="0">
                        <a:solidFill>
                          <a:schemeClr val="dk1"/>
                        </a:solidFill>
                        <a:effectLst/>
                        <a:latin typeface="+mn-lt"/>
                        <a:ea typeface="+mn-ea"/>
                        <a:cs typeface="+mn-cs"/>
                      </a:endParaRPr>
                    </a:p>
                    <a:p>
                      <a:r>
                        <a:rPr kumimoji="0" lang="el-GR" sz="1200" kern="1200" dirty="0" err="1" smtClean="0">
                          <a:solidFill>
                            <a:schemeClr val="dk1"/>
                          </a:solidFill>
                          <a:effectLst/>
                          <a:latin typeface="+mn-lt"/>
                          <a:ea typeface="+mn-ea"/>
                          <a:cs typeface="+mn-cs"/>
                        </a:rPr>
                        <a:t>Κυβερνοεκφοβιστικό</a:t>
                      </a:r>
                      <a:r>
                        <a:rPr kumimoji="0" lang="el-GR" sz="1200" kern="1200" dirty="0" smtClean="0">
                          <a:solidFill>
                            <a:schemeClr val="dk1"/>
                          </a:solidFill>
                          <a:effectLst/>
                          <a:latin typeface="+mn-lt"/>
                          <a:ea typeface="+mn-ea"/>
                          <a:cs typeface="+mn-cs"/>
                        </a:rPr>
                        <a:t> υλικό μπορεί</a:t>
                      </a:r>
                      <a:r>
                        <a:rPr kumimoji="0" lang="el-GR" sz="1200" kern="1200" baseline="0" dirty="0" smtClean="0">
                          <a:solidFill>
                            <a:schemeClr val="dk1"/>
                          </a:solidFill>
                          <a:effectLst/>
                          <a:latin typeface="+mn-lt"/>
                          <a:ea typeface="+mn-ea"/>
                          <a:cs typeface="+mn-cs"/>
                        </a:rPr>
                        <a:t> να διοχετευτεί παγκόσμια</a:t>
                      </a:r>
                      <a:r>
                        <a:rPr kumimoji="0" lang="en-GB" sz="1200" kern="1200" dirty="0" smtClean="0">
                          <a:solidFill>
                            <a:schemeClr val="dk1"/>
                          </a:solidFill>
                          <a:effectLst/>
                          <a:latin typeface="+mn-lt"/>
                          <a:ea typeface="+mn-ea"/>
                          <a:cs typeface="+mn-cs"/>
                        </a:rPr>
                        <a:t>.</a:t>
                      </a:r>
                      <a:endParaRPr kumimoji="0" lang="it-IT" sz="1200" kern="1200" dirty="0" smtClean="0">
                        <a:solidFill>
                          <a:schemeClr val="dk1"/>
                        </a:solidFill>
                        <a:effectLst/>
                        <a:latin typeface="+mn-lt"/>
                        <a:ea typeface="+mn-ea"/>
                        <a:cs typeface="+mn-cs"/>
                      </a:endParaRPr>
                    </a:p>
                    <a:p>
                      <a:endParaRPr lang="it-IT" sz="1200" dirty="0"/>
                    </a:p>
                  </a:txBody>
                  <a:tcPr/>
                </a:tc>
                <a:tc>
                  <a:txBody>
                    <a:bodyPr/>
                    <a:lstStyle/>
                    <a:p>
                      <a:r>
                        <a:rPr kumimoji="0" lang="el-GR" sz="1200" kern="1200" dirty="0" smtClean="0">
                          <a:solidFill>
                            <a:schemeClr val="dk1"/>
                          </a:solidFill>
                          <a:effectLst/>
                          <a:latin typeface="+mn-lt"/>
                          <a:ea typeface="+mn-ea"/>
                          <a:cs typeface="+mn-cs"/>
                        </a:rPr>
                        <a:t>Οι </a:t>
                      </a:r>
                      <a:r>
                        <a:rPr kumimoji="0" lang="el-GR" sz="1200" kern="1200" dirty="0" err="1" smtClean="0">
                          <a:solidFill>
                            <a:schemeClr val="dk1"/>
                          </a:solidFill>
                          <a:effectLst/>
                          <a:latin typeface="+mn-lt"/>
                          <a:ea typeface="+mn-ea"/>
                          <a:cs typeface="+mn-cs"/>
                        </a:rPr>
                        <a:t>εκφοβιστές</a:t>
                      </a:r>
                      <a:r>
                        <a:rPr kumimoji="0" lang="el-GR" sz="1200" kern="1200" baseline="0" dirty="0" smtClean="0">
                          <a:solidFill>
                            <a:schemeClr val="dk1"/>
                          </a:solidFill>
                          <a:effectLst/>
                          <a:latin typeface="+mn-lt"/>
                          <a:ea typeface="+mn-ea"/>
                          <a:cs typeface="+mn-cs"/>
                        </a:rPr>
                        <a:t> είναι μαθητές</a:t>
                      </a:r>
                      <a:r>
                        <a:rPr kumimoji="0" lang="en-GB" sz="1200" kern="1200" dirty="0" smtClean="0">
                          <a:solidFill>
                            <a:schemeClr val="dk1"/>
                          </a:solidFill>
                          <a:effectLst/>
                          <a:latin typeface="+mn-lt"/>
                          <a:ea typeface="+mn-ea"/>
                          <a:cs typeface="+mn-cs"/>
                        </a:rPr>
                        <a:t>, </a:t>
                      </a:r>
                      <a:r>
                        <a:rPr kumimoji="0" lang="el-GR" sz="1200" kern="1200" dirty="0" smtClean="0">
                          <a:solidFill>
                            <a:schemeClr val="dk1"/>
                          </a:solidFill>
                          <a:effectLst/>
                          <a:latin typeface="+mn-lt"/>
                          <a:ea typeface="+mn-ea"/>
                          <a:cs typeface="+mn-cs"/>
                        </a:rPr>
                        <a:t>συμμαθητές ή μαθητές</a:t>
                      </a:r>
                      <a:r>
                        <a:rPr kumimoji="0" lang="el-GR" sz="1200" kern="1200" baseline="0" dirty="0" smtClean="0">
                          <a:solidFill>
                            <a:schemeClr val="dk1"/>
                          </a:solidFill>
                          <a:effectLst/>
                          <a:latin typeface="+mn-lt"/>
                          <a:ea typeface="+mn-ea"/>
                          <a:cs typeface="+mn-cs"/>
                        </a:rPr>
                        <a:t> του ίδιου σχολείου, που τους γνωρίζει το θύμα</a:t>
                      </a:r>
                      <a:r>
                        <a:rPr kumimoji="0" lang="en-GB" sz="1200" kern="1200" dirty="0" smtClean="0">
                          <a:solidFill>
                            <a:schemeClr val="dk1"/>
                          </a:solidFill>
                          <a:effectLst/>
                          <a:latin typeface="+mn-lt"/>
                          <a:ea typeface="+mn-ea"/>
                          <a:cs typeface="+mn-cs"/>
                        </a:rPr>
                        <a:t>.</a:t>
                      </a:r>
                      <a:endParaRPr kumimoji="0" lang="it-IT" sz="1200" kern="1200" dirty="0" smtClean="0">
                        <a:solidFill>
                          <a:schemeClr val="dk1"/>
                        </a:solidFill>
                        <a:effectLst/>
                        <a:latin typeface="+mn-lt"/>
                        <a:ea typeface="+mn-ea"/>
                        <a:cs typeface="+mn-cs"/>
                      </a:endParaRPr>
                    </a:p>
                    <a:p>
                      <a:r>
                        <a:rPr kumimoji="0" lang="en-GB" sz="1200" kern="1200" dirty="0" smtClean="0">
                          <a:solidFill>
                            <a:schemeClr val="dk1"/>
                          </a:solidFill>
                          <a:effectLst/>
                          <a:latin typeface="+mn-lt"/>
                          <a:ea typeface="+mn-ea"/>
                          <a:cs typeface="+mn-cs"/>
                        </a:rPr>
                        <a:t> </a:t>
                      </a:r>
                      <a:endParaRPr kumimoji="0" lang="it-IT" sz="1200" kern="1200" dirty="0" smtClean="0">
                        <a:solidFill>
                          <a:schemeClr val="dk1"/>
                        </a:solidFill>
                        <a:effectLst/>
                        <a:latin typeface="+mn-lt"/>
                        <a:ea typeface="+mn-ea"/>
                        <a:cs typeface="+mn-cs"/>
                      </a:endParaRPr>
                    </a:p>
                    <a:p>
                      <a:endParaRPr kumimoji="0" lang="en-GB" sz="1200" kern="1200" dirty="0" smtClean="0">
                        <a:solidFill>
                          <a:schemeClr val="dk1"/>
                        </a:solidFill>
                        <a:effectLst/>
                        <a:latin typeface="+mn-lt"/>
                        <a:ea typeface="+mn-ea"/>
                        <a:cs typeface="+mn-cs"/>
                      </a:endParaRPr>
                    </a:p>
                    <a:p>
                      <a:endParaRPr kumimoji="0" lang="en-GB" sz="1200" kern="1200" dirty="0" smtClean="0">
                        <a:solidFill>
                          <a:schemeClr val="dk1"/>
                        </a:solidFill>
                        <a:effectLst/>
                        <a:latin typeface="+mn-lt"/>
                        <a:ea typeface="+mn-ea"/>
                        <a:cs typeface="+mn-cs"/>
                      </a:endParaRPr>
                    </a:p>
                    <a:p>
                      <a:r>
                        <a:rPr kumimoji="0" lang="el-GR" sz="1200" kern="1200" dirty="0" smtClean="0">
                          <a:solidFill>
                            <a:schemeClr val="dk1"/>
                          </a:solidFill>
                          <a:effectLst/>
                          <a:latin typeface="+mn-lt"/>
                          <a:ea typeface="+mn-ea"/>
                          <a:cs typeface="+mn-cs"/>
                        </a:rPr>
                        <a:t>Εκφοβιστικές πράξεις μεταφέρονται</a:t>
                      </a:r>
                      <a:r>
                        <a:rPr kumimoji="0" lang="el-GR" sz="1200" kern="1200" baseline="0" dirty="0" smtClean="0">
                          <a:solidFill>
                            <a:schemeClr val="dk1"/>
                          </a:solidFill>
                          <a:effectLst/>
                          <a:latin typeface="+mn-lt"/>
                          <a:ea typeface="+mn-ea"/>
                          <a:cs typeface="+mn-cs"/>
                        </a:rPr>
                        <a:t> και συζητούνται ανάμεσα στους μαθητές του σχολείου όπου συμβαίνουν ή ανάμεσα σε φίλους που πηγαίνουν σε διαφορετικά σχολεία στην ίδια περιοχή</a:t>
                      </a:r>
                      <a:r>
                        <a:rPr kumimoji="0" lang="en-GB" sz="1200" kern="1200" dirty="0" smtClean="0">
                          <a:solidFill>
                            <a:schemeClr val="dk1"/>
                          </a:solidFill>
                          <a:effectLst/>
                          <a:latin typeface="+mn-lt"/>
                          <a:ea typeface="+mn-ea"/>
                          <a:cs typeface="+mn-cs"/>
                        </a:rPr>
                        <a:t>.</a:t>
                      </a:r>
                      <a:endParaRPr kumimoji="0" lang="it-IT" sz="1200" kern="1200" dirty="0" smtClean="0">
                        <a:solidFill>
                          <a:schemeClr val="dk1"/>
                        </a:solidFill>
                        <a:effectLst/>
                        <a:latin typeface="+mn-lt"/>
                        <a:ea typeface="+mn-ea"/>
                        <a:cs typeface="+mn-cs"/>
                      </a:endParaRPr>
                    </a:p>
                    <a:p>
                      <a:endParaRPr lang="it-IT" sz="1200" dirty="0"/>
                    </a:p>
                  </a:txBody>
                  <a:tcPr/>
                </a:tc>
              </a:tr>
              <a:tr h="342895">
                <a:tc>
                  <a:txBody>
                    <a:bodyPr/>
                    <a:lstStyle/>
                    <a:p>
                      <a:r>
                        <a:rPr kumimoji="0" lang="el-GR" sz="1200" kern="1200" dirty="0" smtClean="0">
                          <a:solidFill>
                            <a:schemeClr val="dk1"/>
                          </a:solidFill>
                          <a:effectLst/>
                          <a:latin typeface="+mn-lt"/>
                          <a:ea typeface="+mn-ea"/>
                          <a:cs typeface="+mn-cs"/>
                        </a:rPr>
                        <a:t>Επικοινωνίες ο</a:t>
                      </a:r>
                      <a:r>
                        <a:rPr kumimoji="0" lang="en-GB" sz="1200" kern="1200" dirty="0" err="1" smtClean="0">
                          <a:solidFill>
                            <a:schemeClr val="dk1"/>
                          </a:solidFill>
                          <a:effectLst/>
                          <a:latin typeface="+mn-lt"/>
                          <a:ea typeface="+mn-ea"/>
                          <a:cs typeface="+mn-cs"/>
                        </a:rPr>
                        <a:t>nline</a:t>
                      </a:r>
                      <a:r>
                        <a:rPr kumimoji="0" lang="en-GB" sz="1200" kern="1200" dirty="0" smtClean="0">
                          <a:solidFill>
                            <a:schemeClr val="dk1"/>
                          </a:solidFill>
                          <a:effectLst/>
                          <a:latin typeface="+mn-lt"/>
                          <a:ea typeface="+mn-ea"/>
                          <a:cs typeface="+mn-cs"/>
                        </a:rPr>
                        <a:t> </a:t>
                      </a:r>
                      <a:r>
                        <a:rPr kumimoji="0" lang="el-GR" sz="1200" kern="1200" dirty="0" smtClean="0">
                          <a:solidFill>
                            <a:schemeClr val="dk1"/>
                          </a:solidFill>
                          <a:effectLst/>
                          <a:latin typeface="+mn-lt"/>
                          <a:ea typeface="+mn-ea"/>
                          <a:cs typeface="+mn-cs"/>
                        </a:rPr>
                        <a:t>μπορεί να είναι ιδιαίτερα σαδιστικές</a:t>
                      </a:r>
                      <a:r>
                        <a:rPr kumimoji="0" lang="en-GB" sz="1200" kern="1200" dirty="0" smtClean="0">
                          <a:solidFill>
                            <a:schemeClr val="dk1"/>
                          </a:solidFill>
                          <a:effectLst/>
                          <a:latin typeface="+mn-lt"/>
                          <a:ea typeface="+mn-ea"/>
                          <a:cs typeface="+mn-cs"/>
                        </a:rPr>
                        <a:t>.</a:t>
                      </a:r>
                      <a:endParaRPr kumimoji="0" lang="it-IT" sz="1200" kern="1200" dirty="0" smtClean="0">
                        <a:solidFill>
                          <a:schemeClr val="dk1"/>
                        </a:solidFill>
                        <a:effectLst/>
                        <a:latin typeface="+mn-lt"/>
                        <a:ea typeface="+mn-ea"/>
                        <a:cs typeface="+mn-cs"/>
                      </a:endParaRPr>
                    </a:p>
                    <a:p>
                      <a:r>
                        <a:rPr kumimoji="0" lang="en-GB" sz="1200" kern="1200" dirty="0" smtClean="0">
                          <a:solidFill>
                            <a:schemeClr val="dk1"/>
                          </a:solidFill>
                          <a:effectLst/>
                          <a:latin typeface="+mn-lt"/>
                          <a:ea typeface="+mn-ea"/>
                          <a:cs typeface="+mn-cs"/>
                        </a:rPr>
                        <a:t> </a:t>
                      </a:r>
                      <a:endParaRPr kumimoji="0" lang="it-IT" sz="1200" kern="1200" dirty="0" smtClean="0">
                        <a:solidFill>
                          <a:schemeClr val="dk1"/>
                        </a:solidFill>
                        <a:effectLst/>
                        <a:latin typeface="+mn-lt"/>
                        <a:ea typeface="+mn-ea"/>
                        <a:cs typeface="+mn-cs"/>
                      </a:endParaRPr>
                    </a:p>
                    <a:p>
                      <a:r>
                        <a:rPr kumimoji="0" lang="en-GB" sz="1200" kern="1200" dirty="0" smtClean="0">
                          <a:solidFill>
                            <a:schemeClr val="dk1"/>
                          </a:solidFill>
                          <a:effectLst/>
                          <a:latin typeface="+mn-lt"/>
                          <a:ea typeface="+mn-ea"/>
                          <a:cs typeface="+mn-cs"/>
                        </a:rPr>
                        <a:t> </a:t>
                      </a:r>
                    </a:p>
                    <a:p>
                      <a:r>
                        <a:rPr kumimoji="0" lang="el-GR" sz="1200" kern="1200" dirty="0" smtClean="0">
                          <a:solidFill>
                            <a:schemeClr val="dk1"/>
                          </a:solidFill>
                          <a:effectLst/>
                          <a:latin typeface="+mn-lt"/>
                          <a:ea typeface="+mn-ea"/>
                          <a:cs typeface="+mn-cs"/>
                        </a:rPr>
                        <a:t>Η</a:t>
                      </a:r>
                      <a:r>
                        <a:rPr kumimoji="0" lang="el-GR" sz="1200" kern="1200" baseline="0" dirty="0" smtClean="0">
                          <a:solidFill>
                            <a:schemeClr val="dk1"/>
                          </a:solidFill>
                          <a:effectLst/>
                          <a:latin typeface="+mn-lt"/>
                          <a:ea typeface="+mn-ea"/>
                          <a:cs typeface="+mn-cs"/>
                        </a:rPr>
                        <a:t> ε</a:t>
                      </a:r>
                      <a:r>
                        <a:rPr kumimoji="0" lang="el-GR" sz="1200" kern="1200" dirty="0" smtClean="0">
                          <a:solidFill>
                            <a:schemeClr val="dk1"/>
                          </a:solidFill>
                          <a:effectLst/>
                          <a:latin typeface="+mn-lt"/>
                          <a:ea typeface="+mn-ea"/>
                          <a:cs typeface="+mn-cs"/>
                        </a:rPr>
                        <a:t>πιθετική επικοινωνία μπορεί να συμβεί</a:t>
                      </a:r>
                      <a:r>
                        <a:rPr kumimoji="0" lang="it-IT" sz="1200" kern="1200" dirty="0" smtClean="0">
                          <a:solidFill>
                            <a:schemeClr val="dk1"/>
                          </a:solidFill>
                          <a:effectLst/>
                          <a:latin typeface="+mn-lt"/>
                          <a:ea typeface="+mn-ea"/>
                          <a:cs typeface="+mn-cs"/>
                        </a:rPr>
                        <a:t> </a:t>
                      </a:r>
                      <a:r>
                        <a:rPr kumimoji="0" lang="it-IT" sz="1200" b="1" kern="1200" dirty="0" smtClean="0">
                          <a:solidFill>
                            <a:schemeClr val="dk1"/>
                          </a:solidFill>
                          <a:effectLst/>
                          <a:latin typeface="+mn-lt"/>
                          <a:ea typeface="+mn-ea"/>
                          <a:cs typeface="+mn-cs"/>
                        </a:rPr>
                        <a:t>24/7</a:t>
                      </a:r>
                      <a:r>
                        <a:rPr kumimoji="0" lang="it-IT" sz="1200" kern="1200" dirty="0" smtClean="0">
                          <a:solidFill>
                            <a:schemeClr val="dk1"/>
                          </a:solidFill>
                          <a:effectLst/>
                          <a:latin typeface="+mn-lt"/>
                          <a:ea typeface="+mn-ea"/>
                          <a:cs typeface="+mn-cs"/>
                        </a:rPr>
                        <a:t>.</a:t>
                      </a:r>
                    </a:p>
                    <a:p>
                      <a:endParaRPr lang="it-IT" sz="1200" dirty="0"/>
                    </a:p>
                  </a:txBody>
                  <a:tcPr/>
                </a:tc>
                <a:tc>
                  <a:txBody>
                    <a:bodyPr/>
                    <a:lstStyle/>
                    <a:p>
                      <a:r>
                        <a:rPr kumimoji="0" lang="el-GR" sz="1200" kern="1200" dirty="0" smtClean="0">
                          <a:solidFill>
                            <a:schemeClr val="dk1"/>
                          </a:solidFill>
                          <a:effectLst/>
                          <a:latin typeface="+mn-lt"/>
                          <a:ea typeface="+mn-ea"/>
                          <a:cs typeface="+mn-cs"/>
                        </a:rPr>
                        <a:t>Ο εκφοβισμός</a:t>
                      </a:r>
                      <a:r>
                        <a:rPr kumimoji="0" lang="en-GB" sz="1200" kern="1200" dirty="0" smtClean="0">
                          <a:solidFill>
                            <a:schemeClr val="dk1"/>
                          </a:solidFill>
                          <a:effectLst/>
                          <a:latin typeface="+mn-lt"/>
                          <a:ea typeface="+mn-ea"/>
                          <a:cs typeface="+mn-cs"/>
                        </a:rPr>
                        <a:t>, </a:t>
                      </a:r>
                      <a:r>
                        <a:rPr kumimoji="0" lang="el-GR" sz="1200" kern="1200" dirty="0" smtClean="0">
                          <a:solidFill>
                            <a:schemeClr val="dk1"/>
                          </a:solidFill>
                          <a:effectLst/>
                          <a:latin typeface="+mn-lt"/>
                          <a:ea typeface="+mn-ea"/>
                          <a:cs typeface="+mn-cs"/>
                        </a:rPr>
                        <a:t>σπάνια</a:t>
                      </a:r>
                      <a:r>
                        <a:rPr kumimoji="0" lang="en-GB" sz="1200" kern="1200" dirty="0" smtClean="0">
                          <a:solidFill>
                            <a:schemeClr val="dk1"/>
                          </a:solidFill>
                          <a:effectLst/>
                          <a:latin typeface="+mn-lt"/>
                          <a:ea typeface="+mn-ea"/>
                          <a:cs typeface="+mn-cs"/>
                        </a:rPr>
                        <a:t>, </a:t>
                      </a:r>
                      <a:r>
                        <a:rPr kumimoji="0" lang="el-GR" sz="1200" kern="1200" dirty="0" smtClean="0">
                          <a:solidFill>
                            <a:schemeClr val="dk1"/>
                          </a:solidFill>
                          <a:effectLst/>
                          <a:latin typeface="+mn-lt"/>
                          <a:ea typeface="+mn-ea"/>
                          <a:cs typeface="+mn-cs"/>
                        </a:rPr>
                        <a:t>μετατρέπεται σε σαδιστική πράξη εκτός αν γίνεται από εγκληματικότητα μειονοτήτων</a:t>
                      </a:r>
                      <a:r>
                        <a:rPr kumimoji="0" lang="en-GB" sz="1200" kern="1200" dirty="0" smtClean="0">
                          <a:solidFill>
                            <a:schemeClr val="dk1"/>
                          </a:solidFill>
                          <a:effectLst/>
                          <a:latin typeface="+mn-lt"/>
                          <a:ea typeface="+mn-ea"/>
                          <a:cs typeface="+mn-cs"/>
                        </a:rPr>
                        <a:t>.</a:t>
                      </a:r>
                      <a:endParaRPr kumimoji="0" lang="it-IT" sz="1200" kern="1200" dirty="0" smtClean="0">
                        <a:solidFill>
                          <a:schemeClr val="dk1"/>
                        </a:solidFill>
                        <a:effectLst/>
                        <a:latin typeface="+mn-lt"/>
                        <a:ea typeface="+mn-ea"/>
                        <a:cs typeface="+mn-cs"/>
                      </a:endParaRPr>
                    </a:p>
                    <a:p>
                      <a:endParaRPr kumimoji="0" lang="en-GB" sz="1200" kern="1200" dirty="0" smtClean="0">
                        <a:solidFill>
                          <a:schemeClr val="dk1"/>
                        </a:solidFill>
                        <a:effectLst/>
                        <a:latin typeface="+mn-lt"/>
                        <a:ea typeface="+mn-ea"/>
                        <a:cs typeface="+mn-cs"/>
                      </a:endParaRPr>
                    </a:p>
                    <a:p>
                      <a:r>
                        <a:rPr kumimoji="0" lang="el-GR" sz="1200" kern="1200" dirty="0" smtClean="0">
                          <a:solidFill>
                            <a:schemeClr val="dk1"/>
                          </a:solidFill>
                          <a:effectLst/>
                          <a:latin typeface="+mn-lt"/>
                          <a:ea typeface="+mn-ea"/>
                          <a:cs typeface="+mn-cs"/>
                        </a:rPr>
                        <a:t>Εκφοβιστικές</a:t>
                      </a:r>
                      <a:r>
                        <a:rPr kumimoji="0" lang="el-GR" sz="1200" kern="1200" baseline="0" dirty="0" smtClean="0">
                          <a:solidFill>
                            <a:schemeClr val="dk1"/>
                          </a:solidFill>
                          <a:effectLst/>
                          <a:latin typeface="+mn-lt"/>
                          <a:ea typeface="+mn-ea"/>
                          <a:cs typeface="+mn-cs"/>
                        </a:rPr>
                        <a:t> πράξεις </a:t>
                      </a:r>
                      <a:r>
                        <a:rPr kumimoji="0" lang="el-GR" sz="1200" kern="1200" baseline="0" dirty="0" err="1" smtClean="0">
                          <a:solidFill>
                            <a:schemeClr val="dk1"/>
                          </a:solidFill>
                          <a:effectLst/>
                          <a:latin typeface="+mn-lt"/>
                          <a:ea typeface="+mn-ea"/>
                          <a:cs typeface="+mn-cs"/>
                        </a:rPr>
                        <a:t>συμβάνουν</a:t>
                      </a:r>
                      <a:r>
                        <a:rPr kumimoji="0" lang="el-GR" sz="1200" kern="1200" baseline="0" dirty="0" smtClean="0">
                          <a:solidFill>
                            <a:schemeClr val="dk1"/>
                          </a:solidFill>
                          <a:effectLst/>
                          <a:latin typeface="+mn-lt"/>
                          <a:ea typeface="+mn-ea"/>
                          <a:cs typeface="+mn-cs"/>
                        </a:rPr>
                        <a:t> κατά τη διάρκεια του σχολείου ή στη διαδρομή από το σπίτι στο σχολείο και πίσω</a:t>
                      </a:r>
                      <a:r>
                        <a:rPr kumimoji="0" lang="en-GB" sz="1200" kern="1200" dirty="0" smtClean="0">
                          <a:solidFill>
                            <a:schemeClr val="dk1"/>
                          </a:solidFill>
                          <a:effectLst/>
                          <a:latin typeface="+mn-lt"/>
                          <a:ea typeface="+mn-ea"/>
                          <a:cs typeface="+mn-cs"/>
                        </a:rPr>
                        <a:t>.</a:t>
                      </a:r>
                      <a:endParaRPr kumimoji="0" lang="it-IT" sz="1200" kern="1200" dirty="0" smtClean="0">
                        <a:solidFill>
                          <a:schemeClr val="dk1"/>
                        </a:solidFill>
                        <a:effectLst/>
                        <a:latin typeface="+mn-lt"/>
                        <a:ea typeface="+mn-ea"/>
                        <a:cs typeface="+mn-cs"/>
                      </a:endParaRPr>
                    </a:p>
                    <a:p>
                      <a:r>
                        <a:rPr kumimoji="0" lang="en-GB" sz="1200" kern="1200" dirty="0" smtClean="0">
                          <a:solidFill>
                            <a:schemeClr val="dk1"/>
                          </a:solidFill>
                          <a:effectLst/>
                          <a:latin typeface="+mn-lt"/>
                          <a:ea typeface="+mn-ea"/>
                          <a:cs typeface="+mn-cs"/>
                        </a:rPr>
                        <a:t> </a:t>
                      </a:r>
                      <a:endParaRPr kumimoji="0" lang="it-IT" sz="1200" kern="1200" dirty="0" smtClean="0">
                        <a:solidFill>
                          <a:schemeClr val="dk1"/>
                        </a:solidFill>
                        <a:effectLst/>
                        <a:latin typeface="+mn-lt"/>
                        <a:ea typeface="+mn-ea"/>
                        <a:cs typeface="+mn-cs"/>
                      </a:endParaRPr>
                    </a:p>
                    <a:p>
                      <a:endParaRPr lang="it-IT" sz="1200" dirty="0"/>
                    </a:p>
                  </a:txBody>
                  <a:tcPr/>
                </a:tc>
              </a:tr>
            </a:tbl>
          </a:graphicData>
        </a:graphic>
      </p:graphicFrame>
    </p:spTree>
    <p:extLst>
      <p:ext uri="{BB962C8B-B14F-4D97-AF65-F5344CB8AC3E}">
        <p14:creationId xmlns:p14="http://schemas.microsoft.com/office/powerpoint/2010/main" xmlns="" val="120620239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6563" y="260648"/>
            <a:ext cx="8402637" cy="469776"/>
          </a:xfrm>
        </p:spPr>
        <p:txBody>
          <a:bodyPr rtlCol="0">
            <a:normAutofit fontScale="90000"/>
          </a:bodyPr>
          <a:lstStyle/>
          <a:p>
            <a:r>
              <a:rPr lang="el-GR" sz="2400" b="1" dirty="0" smtClean="0"/>
              <a:t>Διαφορές </a:t>
            </a:r>
            <a:r>
              <a:rPr lang="el-GR" sz="2400" dirty="0" smtClean="0"/>
              <a:t>ανάμεσα</a:t>
            </a:r>
            <a:r>
              <a:rPr lang="en-GB" sz="2400" dirty="0" smtClean="0"/>
              <a:t> </a:t>
            </a:r>
            <a:r>
              <a:rPr lang="el-GR" sz="2400" dirty="0" smtClean="0"/>
              <a:t>στον εκφοβισμό και τον </a:t>
            </a:r>
            <a:r>
              <a:rPr lang="el-GR" sz="2400" dirty="0" err="1" smtClean="0"/>
              <a:t>κυβερνοεκφοβισμό</a:t>
            </a:r>
            <a:r>
              <a:rPr lang="en-GB" sz="2400" dirty="0" smtClean="0"/>
              <a:t>  </a:t>
            </a:r>
            <a:r>
              <a:rPr lang="en-GB" sz="2400" dirty="0" smtClean="0"/>
              <a:t>- II</a:t>
            </a:r>
            <a:br>
              <a:rPr lang="en-GB" sz="2400" dirty="0" smtClean="0"/>
            </a:br>
            <a:endParaRPr lang="it-IT" sz="1800" dirty="0"/>
          </a:p>
        </p:txBody>
      </p:sp>
      <p:graphicFrame>
        <p:nvGraphicFramePr>
          <p:cNvPr id="3" name="Tabella 2"/>
          <p:cNvGraphicFramePr>
            <a:graphicFrameLocks noGrp="1"/>
          </p:cNvGraphicFramePr>
          <p:nvPr>
            <p:extLst>
              <p:ext uri="{D42A27DB-BD31-4B8C-83A1-F6EECF244321}">
                <p14:modId xmlns:p14="http://schemas.microsoft.com/office/powerpoint/2010/main" xmlns="" val="762114299"/>
              </p:ext>
            </p:extLst>
          </p:nvPr>
        </p:nvGraphicFramePr>
        <p:xfrm>
          <a:off x="755576" y="1700808"/>
          <a:ext cx="7704856" cy="4648683"/>
        </p:xfrm>
        <a:graphic>
          <a:graphicData uri="http://schemas.openxmlformats.org/drawingml/2006/table">
            <a:tbl>
              <a:tblPr firstRow="1" bandRow="1">
                <a:tableStyleId>{69C7853C-536D-4A76-A0AE-DD22124D55A5}</a:tableStyleId>
              </a:tblPr>
              <a:tblGrid>
                <a:gridCol w="3852428"/>
                <a:gridCol w="3852428"/>
              </a:tblGrid>
              <a:tr h="497224">
                <a:tc>
                  <a:txBody>
                    <a:bodyPr/>
                    <a:lstStyle/>
                    <a:p>
                      <a:r>
                        <a:rPr kumimoji="0" lang="el-GR" sz="1400" b="1" kern="1200" dirty="0" smtClean="0">
                          <a:solidFill>
                            <a:schemeClr val="lt1"/>
                          </a:solidFill>
                          <a:effectLst/>
                          <a:latin typeface="+mn-lt"/>
                          <a:ea typeface="+mn-ea"/>
                          <a:cs typeface="+mn-cs"/>
                        </a:rPr>
                        <a:t>Χαρακτηριστικά του </a:t>
                      </a:r>
                      <a:r>
                        <a:rPr kumimoji="0" lang="el-GR" sz="1400" b="1" kern="1200" dirty="0" err="1" smtClean="0">
                          <a:solidFill>
                            <a:schemeClr val="lt1"/>
                          </a:solidFill>
                          <a:effectLst/>
                          <a:latin typeface="+mn-lt"/>
                          <a:ea typeface="+mn-ea"/>
                          <a:cs typeface="+mn-cs"/>
                        </a:rPr>
                        <a:t>Κυβερνοεκφοβισμού</a:t>
                      </a:r>
                      <a:r>
                        <a:rPr lang="it-IT" sz="1400" b="1" dirty="0" smtClean="0">
                          <a:effectLst/>
                        </a:rPr>
                        <a:t> </a:t>
                      </a:r>
                      <a:endParaRPr lang="it-IT" sz="1400" b="1" dirty="0"/>
                    </a:p>
                  </a:txBody>
                  <a:tcPr/>
                </a:tc>
                <a:tc>
                  <a:txBody>
                    <a:bodyPr/>
                    <a:lstStyle/>
                    <a:p>
                      <a:r>
                        <a:rPr kumimoji="0" lang="el-GR" sz="1400" b="1" kern="1200" dirty="0" smtClean="0">
                          <a:solidFill>
                            <a:schemeClr val="lt1"/>
                          </a:solidFill>
                          <a:effectLst/>
                          <a:latin typeface="+mn-lt"/>
                          <a:ea typeface="+mn-ea"/>
                          <a:cs typeface="+mn-cs"/>
                        </a:rPr>
                        <a:t>Χαρακτηριστικά του Εκφοβισμού</a:t>
                      </a:r>
                      <a:r>
                        <a:rPr lang="it-IT" sz="1400" b="1" dirty="0" smtClean="0">
                          <a:effectLst/>
                        </a:rPr>
                        <a:t> </a:t>
                      </a:r>
                      <a:endParaRPr lang="it-IT" sz="1400" b="1" dirty="0"/>
                    </a:p>
                  </a:txBody>
                  <a:tcPr/>
                </a:tc>
              </a:tr>
              <a:tr h="1872077">
                <a:tc>
                  <a:txBody>
                    <a:bodyPr/>
                    <a:lstStyle/>
                    <a:p>
                      <a:r>
                        <a:rPr kumimoji="0" lang="el-GR" sz="1200" kern="1200" dirty="0" smtClean="0">
                          <a:effectLst/>
                        </a:rPr>
                        <a:t>Υψηλή Απαγόρευση</a:t>
                      </a:r>
                      <a:r>
                        <a:rPr kumimoji="0" lang="en-GB" sz="1200" kern="1200" dirty="0" smtClean="0">
                          <a:effectLst/>
                        </a:rPr>
                        <a:t>: </a:t>
                      </a:r>
                      <a:r>
                        <a:rPr kumimoji="0" lang="el-GR" sz="1200" kern="1200" dirty="0" smtClean="0">
                          <a:effectLst/>
                        </a:rPr>
                        <a:t>οι </a:t>
                      </a:r>
                      <a:r>
                        <a:rPr kumimoji="0" lang="el-GR" sz="1200" kern="1200" dirty="0" err="1" smtClean="0">
                          <a:effectLst/>
                        </a:rPr>
                        <a:t>κυβερνοεκφοβιστές</a:t>
                      </a:r>
                      <a:r>
                        <a:rPr kumimoji="0" lang="el-GR" sz="1200" kern="1200" dirty="0" smtClean="0">
                          <a:effectLst/>
                        </a:rPr>
                        <a:t> τείνουν να κάνουν </a:t>
                      </a:r>
                      <a:r>
                        <a:rPr kumimoji="0" lang="en-GB" sz="1200" kern="1200" dirty="0" smtClean="0">
                          <a:effectLst/>
                        </a:rPr>
                        <a:t>online </a:t>
                      </a:r>
                      <a:r>
                        <a:rPr kumimoji="0" lang="el-GR" sz="1200" kern="1200" dirty="0" smtClean="0">
                          <a:effectLst/>
                        </a:rPr>
                        <a:t>αυτά που δεν θα μπορούσαν στην πραγματική ζωή</a:t>
                      </a:r>
                      <a:r>
                        <a:rPr kumimoji="0" lang="en-GB" sz="1200" kern="1200" dirty="0" smtClean="0">
                          <a:effectLst/>
                        </a:rPr>
                        <a:t>.</a:t>
                      </a:r>
                      <a:endParaRPr kumimoji="0" lang="it-IT" sz="1200" kern="1200" dirty="0" smtClean="0">
                        <a:effectLst/>
                      </a:endParaRPr>
                    </a:p>
                    <a:p>
                      <a:r>
                        <a:rPr kumimoji="0" lang="en-GB" sz="1200" kern="1200" dirty="0" smtClean="0">
                          <a:effectLst/>
                        </a:rPr>
                        <a:t> </a:t>
                      </a:r>
                      <a:endParaRPr kumimoji="0" lang="it-IT" sz="1200" kern="1200" dirty="0" smtClean="0">
                        <a:effectLst/>
                      </a:endParaRPr>
                    </a:p>
                    <a:p>
                      <a:r>
                        <a:rPr kumimoji="0" lang="el-GR" sz="1200" kern="1200" dirty="0" smtClean="0">
                          <a:effectLst/>
                        </a:rPr>
                        <a:t>Η αντίληψη του «αόρατου» για τον </a:t>
                      </a:r>
                      <a:r>
                        <a:rPr kumimoji="0" lang="el-GR" sz="1200" kern="1200" dirty="0" err="1" smtClean="0">
                          <a:effectLst/>
                        </a:rPr>
                        <a:t>κυβερνοεκφοβιστή</a:t>
                      </a:r>
                      <a:r>
                        <a:rPr kumimoji="0" lang="en-GB" sz="1200" kern="1200" dirty="0" smtClean="0">
                          <a:effectLst/>
                        </a:rPr>
                        <a:t>: “</a:t>
                      </a:r>
                      <a:r>
                        <a:rPr kumimoji="0" lang="el-GR" sz="1200" kern="1200" dirty="0" smtClean="0">
                          <a:effectLst/>
                        </a:rPr>
                        <a:t>Δεν μπορείς να με δεις</a:t>
                      </a:r>
                      <a:r>
                        <a:rPr kumimoji="0" lang="en-GB" sz="1200" kern="1200" dirty="0" smtClean="0">
                          <a:effectLst/>
                        </a:rPr>
                        <a:t>!”</a:t>
                      </a:r>
                      <a:endParaRPr kumimoji="0" lang="it-IT" sz="1200" kern="1200" dirty="0" smtClean="0">
                        <a:effectLst/>
                      </a:endParaRPr>
                    </a:p>
                    <a:p>
                      <a:r>
                        <a:rPr kumimoji="0" lang="en-GB" sz="1200" kern="1200" dirty="0" smtClean="0">
                          <a:effectLst/>
                        </a:rPr>
                        <a:t> </a:t>
                      </a:r>
                      <a:endParaRPr kumimoji="0" lang="it-IT" sz="1200" kern="1200" dirty="0" smtClean="0">
                        <a:effectLst/>
                      </a:endParaRPr>
                    </a:p>
                    <a:p>
                      <a:r>
                        <a:rPr kumimoji="0" lang="en-GB" sz="1200" kern="1200" dirty="0" smtClean="0">
                          <a:effectLst/>
                        </a:rPr>
                        <a:t> </a:t>
                      </a:r>
                      <a:r>
                        <a:rPr kumimoji="0" lang="it-IT" sz="1200" kern="1200" dirty="0" smtClean="0">
                          <a:effectLst/>
                        </a:rPr>
                        <a:t> </a:t>
                      </a:r>
                      <a:endParaRPr kumimoji="0" lang="el-GR" sz="1200" kern="1200" dirty="0" smtClean="0">
                        <a:effectLst/>
                      </a:endParaRPr>
                    </a:p>
                    <a:p>
                      <a:r>
                        <a:rPr kumimoji="0" lang="el-GR" sz="1200" kern="1200" dirty="0" smtClean="0">
                          <a:effectLst/>
                        </a:rPr>
                        <a:t>Οι </a:t>
                      </a:r>
                      <a:r>
                        <a:rPr kumimoji="0" lang="el-GR" sz="1200" kern="1200" dirty="0" err="1" smtClean="0">
                          <a:effectLst/>
                        </a:rPr>
                        <a:t>κυβερνοεκφοβιστές</a:t>
                      </a:r>
                      <a:r>
                        <a:rPr kumimoji="0" lang="el-GR" sz="1200" kern="1200" dirty="0" smtClean="0">
                          <a:effectLst/>
                        </a:rPr>
                        <a:t> δεν έχουν χειροπιαστή</a:t>
                      </a:r>
                      <a:r>
                        <a:rPr kumimoji="0" lang="el-GR" sz="1200" kern="1200" baseline="0" dirty="0" smtClean="0">
                          <a:effectLst/>
                        </a:rPr>
                        <a:t> ανάδραση για το έργο τους</a:t>
                      </a:r>
                      <a:r>
                        <a:rPr kumimoji="0" lang="en-GB" sz="1200" kern="1200" dirty="0" smtClean="0">
                          <a:effectLst/>
                        </a:rPr>
                        <a:t>: “</a:t>
                      </a:r>
                      <a:r>
                        <a:rPr kumimoji="0" lang="el-GR" sz="1200" kern="1200" dirty="0" smtClean="0">
                          <a:effectLst/>
                        </a:rPr>
                        <a:t>Δεν μπορώ να σε δω</a:t>
                      </a:r>
                      <a:r>
                        <a:rPr kumimoji="0" lang="en-GB" sz="1200" kern="1200" dirty="0" smtClean="0">
                          <a:effectLst/>
                        </a:rPr>
                        <a:t>!” </a:t>
                      </a:r>
                      <a:r>
                        <a:rPr kumimoji="0" lang="el-GR" sz="1200" kern="1200" dirty="0" smtClean="0">
                          <a:effectLst/>
                        </a:rPr>
                        <a:t>και συνεπώς δεν έχουν ικανοποιητική επίγνωση για τα αποτελέσματα των πράξεών τους</a:t>
                      </a:r>
                      <a:r>
                        <a:rPr kumimoji="0" lang="en-GB" sz="1200" kern="1200" dirty="0" smtClean="0">
                          <a:effectLst/>
                        </a:rPr>
                        <a:t>.</a:t>
                      </a:r>
                      <a:r>
                        <a:rPr kumimoji="0" lang="en-GB" sz="1200" kern="1200" dirty="0" smtClean="0">
                          <a:effectLst/>
                        </a:rPr>
                        <a:t>	</a:t>
                      </a:r>
                      <a:endParaRPr kumimoji="0" lang="it-IT" sz="1200" kern="1200" dirty="0" smtClean="0">
                        <a:effectLst/>
                      </a:endParaRPr>
                    </a:p>
                    <a:p>
                      <a:endParaRPr lang="it-IT" dirty="0"/>
                    </a:p>
                  </a:txBody>
                  <a:tcPr/>
                </a:tc>
                <a:tc>
                  <a:txBody>
                    <a:bodyPr/>
                    <a:lstStyle/>
                    <a:p>
                      <a:r>
                        <a:rPr kumimoji="0" lang="el-GR" sz="1200" kern="1200" dirty="0" smtClean="0">
                          <a:effectLst/>
                        </a:rPr>
                        <a:t>Μέτριο επίπεδο Απαγορεύσεων που ενθαρρύνεται</a:t>
                      </a:r>
                      <a:r>
                        <a:rPr kumimoji="0" lang="el-GR" sz="1200" kern="1200" baseline="0" dirty="0" smtClean="0">
                          <a:effectLst/>
                        </a:rPr>
                        <a:t> από αυτά που συμβαίνουν στην τάξη</a:t>
                      </a:r>
                      <a:r>
                        <a:rPr kumimoji="0" lang="en-GB" sz="1200" kern="1200" dirty="0" smtClean="0">
                          <a:effectLst/>
                        </a:rPr>
                        <a:t>. </a:t>
                      </a:r>
                      <a:endParaRPr kumimoji="0" lang="el-GR" sz="1200" kern="1200" dirty="0" smtClean="0">
                        <a:effectLst/>
                      </a:endParaRPr>
                    </a:p>
                    <a:p>
                      <a:endParaRPr kumimoji="0" lang="it-IT" sz="1200" kern="1200" dirty="0" smtClean="0">
                        <a:effectLst/>
                      </a:endParaRPr>
                    </a:p>
                    <a:p>
                      <a:r>
                        <a:rPr kumimoji="0" lang="en-GB" sz="1200" kern="1200" dirty="0" smtClean="0">
                          <a:effectLst/>
                        </a:rPr>
                        <a:t> </a:t>
                      </a:r>
                      <a:endParaRPr kumimoji="0" lang="it-IT" sz="1200" kern="1200" dirty="0" smtClean="0">
                        <a:effectLst/>
                      </a:endParaRPr>
                    </a:p>
                    <a:p>
                      <a:r>
                        <a:rPr kumimoji="0" lang="en-GB" sz="1200" kern="1200" dirty="0" smtClean="0">
                          <a:effectLst/>
                        </a:rPr>
                        <a:t> </a:t>
                      </a:r>
                      <a:r>
                        <a:rPr kumimoji="0" lang="el-GR" sz="1200" kern="1200" dirty="0" smtClean="0">
                          <a:effectLst/>
                        </a:rPr>
                        <a:t>Η ανάγκη του </a:t>
                      </a:r>
                      <a:r>
                        <a:rPr kumimoji="0" lang="el-GR" sz="1200" kern="1200" dirty="0" err="1" smtClean="0">
                          <a:effectLst/>
                        </a:rPr>
                        <a:t>εκφοβιστή</a:t>
                      </a:r>
                      <a:r>
                        <a:rPr kumimoji="0" lang="el-GR" sz="1200" kern="1200" dirty="0" smtClean="0">
                          <a:effectLst/>
                        </a:rPr>
                        <a:t> να </a:t>
                      </a:r>
                      <a:r>
                        <a:rPr kumimoji="0" lang="en-GB" sz="1200" kern="1200" dirty="0" smtClean="0">
                          <a:effectLst/>
                        </a:rPr>
                        <a:t> </a:t>
                      </a:r>
                      <a:r>
                        <a:rPr kumimoji="0" lang="el-GR" sz="1200" kern="1200" dirty="0" smtClean="0">
                          <a:effectLst/>
                        </a:rPr>
                        <a:t>κυριαρχήσει στη</a:t>
                      </a:r>
                      <a:r>
                        <a:rPr kumimoji="0" lang="el-GR" sz="1200" kern="1200" baseline="0" dirty="0" smtClean="0">
                          <a:effectLst/>
                        </a:rPr>
                        <a:t> </a:t>
                      </a:r>
                      <a:r>
                        <a:rPr kumimoji="0" lang="el-GR" sz="1200" kern="1200" dirty="0" smtClean="0">
                          <a:effectLst/>
                        </a:rPr>
                        <a:t>διαπροσωπική σχέση με σκοπό να τραβήξει την προσοχή πάνω του/της</a:t>
                      </a:r>
                      <a:r>
                        <a:rPr kumimoji="0" lang="en-GB" sz="1200" kern="1200" dirty="0" smtClean="0">
                          <a:effectLst/>
                        </a:rPr>
                        <a:t>.</a:t>
                      </a:r>
                      <a:endParaRPr kumimoji="0" lang="it-IT" sz="1200" kern="1200" dirty="0" smtClean="0">
                        <a:effectLst/>
                      </a:endParaRPr>
                    </a:p>
                    <a:p>
                      <a:r>
                        <a:rPr kumimoji="0" lang="en-GB" sz="1200" kern="1200" dirty="0" smtClean="0">
                          <a:effectLst/>
                        </a:rPr>
                        <a:t> </a:t>
                      </a:r>
                      <a:endParaRPr kumimoji="0" lang="it-IT" sz="1200" kern="1200" dirty="0" smtClean="0">
                        <a:effectLst/>
                      </a:endParaRPr>
                    </a:p>
                    <a:p>
                      <a:r>
                        <a:rPr kumimoji="0" lang="en-GB" sz="1200" kern="1200" dirty="0" smtClean="0">
                          <a:effectLst/>
                        </a:rPr>
                        <a:t> </a:t>
                      </a:r>
                      <a:r>
                        <a:rPr kumimoji="0" lang="el-GR" sz="1200" kern="1200" dirty="0" smtClean="0">
                          <a:effectLst/>
                        </a:rPr>
                        <a:t>Υπάρχει ανάδραση από το θύμα</a:t>
                      </a:r>
                      <a:r>
                        <a:rPr kumimoji="0" lang="en-GB" sz="1200" kern="1200" dirty="0" smtClean="0">
                          <a:effectLst/>
                        </a:rPr>
                        <a:t>, </a:t>
                      </a:r>
                      <a:r>
                        <a:rPr kumimoji="0" lang="el-GR" sz="1200" kern="1200" dirty="0" smtClean="0">
                          <a:effectLst/>
                        </a:rPr>
                        <a:t>το οποίο</a:t>
                      </a:r>
                      <a:r>
                        <a:rPr kumimoji="0" lang="el-GR" sz="1200" kern="1200" baseline="0" dirty="0" smtClean="0">
                          <a:effectLst/>
                        </a:rPr>
                        <a:t> για το οποίο οι </a:t>
                      </a:r>
                      <a:r>
                        <a:rPr kumimoji="0" lang="el-GR" sz="1200" kern="1200" baseline="0" dirty="0" err="1" smtClean="0">
                          <a:effectLst/>
                        </a:rPr>
                        <a:t>εκφοβιστές</a:t>
                      </a:r>
                      <a:r>
                        <a:rPr kumimoji="0" lang="el-GR" sz="1200" kern="1200" baseline="0" dirty="0" smtClean="0">
                          <a:effectLst/>
                        </a:rPr>
                        <a:t> δεν νοιάζονται.</a:t>
                      </a:r>
                      <a:r>
                        <a:rPr kumimoji="0" lang="en-GB" sz="1200" kern="1200" dirty="0" smtClean="0">
                          <a:effectLst/>
                        </a:rPr>
                        <a:t> </a:t>
                      </a:r>
                      <a:endParaRPr lang="it-IT" sz="1200" dirty="0"/>
                    </a:p>
                  </a:txBody>
                  <a:tcPr/>
                </a:tc>
              </a:tr>
              <a:tr h="1591139">
                <a:tc>
                  <a:txBody>
                    <a:bodyPr/>
                    <a:lstStyle/>
                    <a:p>
                      <a:r>
                        <a:rPr kumimoji="0" lang="el-GR" sz="1200" kern="1200" dirty="0" smtClean="0">
                          <a:effectLst/>
                        </a:rPr>
                        <a:t>Αποπροσωποποίηση</a:t>
                      </a:r>
                      <a:r>
                        <a:rPr kumimoji="0" lang="it-IT" sz="1200" kern="1200" dirty="0" smtClean="0">
                          <a:effectLst/>
                        </a:rPr>
                        <a:t> </a:t>
                      </a:r>
                      <a:r>
                        <a:rPr kumimoji="0" lang="el-GR" sz="1200" kern="1200" dirty="0" smtClean="0">
                          <a:effectLst/>
                        </a:rPr>
                        <a:t>(</a:t>
                      </a:r>
                      <a:r>
                        <a:rPr kumimoji="0" lang="en-GB" sz="1200" kern="1200" dirty="0" smtClean="0">
                          <a:effectLst/>
                        </a:rPr>
                        <a:t>Depersonalization</a:t>
                      </a:r>
                      <a:r>
                        <a:rPr kumimoji="0" lang="el-GR" sz="1200" kern="1200" dirty="0" smtClean="0">
                          <a:effectLst/>
                        </a:rPr>
                        <a:t>)</a:t>
                      </a:r>
                      <a:endParaRPr kumimoji="0" lang="it-IT" sz="1200" kern="1200" dirty="0" smtClean="0">
                        <a:effectLst/>
                      </a:endParaRPr>
                    </a:p>
                    <a:p>
                      <a:r>
                        <a:rPr kumimoji="0" lang="el-GR" sz="1200" kern="1200" dirty="0" smtClean="0">
                          <a:effectLst/>
                        </a:rPr>
                        <a:t>Οι συνέπειες των δικών τους πράξεων μεταφέρονται στις</a:t>
                      </a:r>
                      <a:r>
                        <a:rPr kumimoji="0" lang="el-GR" sz="1200" kern="1200" baseline="0" dirty="0" smtClean="0">
                          <a:effectLst/>
                        </a:rPr>
                        <a:t> </a:t>
                      </a:r>
                      <a:r>
                        <a:rPr kumimoji="0" lang="en-GB" sz="1200" kern="1200" dirty="0" smtClean="0">
                          <a:effectLst/>
                        </a:rPr>
                        <a:t> </a:t>
                      </a:r>
                      <a:r>
                        <a:rPr kumimoji="0" lang="en-GB" sz="1200" kern="1200" dirty="0" smtClean="0">
                          <a:effectLst/>
                        </a:rPr>
                        <a:t>“personas” </a:t>
                      </a:r>
                      <a:r>
                        <a:rPr kumimoji="0" lang="el-GR" sz="1200" kern="1200" dirty="0" smtClean="0">
                          <a:effectLst/>
                        </a:rPr>
                        <a:t>ή τα</a:t>
                      </a:r>
                      <a:r>
                        <a:rPr kumimoji="0" lang="en-GB" sz="1200" kern="1200" dirty="0" smtClean="0">
                          <a:effectLst/>
                        </a:rPr>
                        <a:t> </a:t>
                      </a:r>
                      <a:r>
                        <a:rPr kumimoji="0" lang="en-GB" sz="1200" kern="1200" dirty="0" smtClean="0">
                          <a:effectLst/>
                        </a:rPr>
                        <a:t>“avatars” </a:t>
                      </a:r>
                      <a:r>
                        <a:rPr kumimoji="0" lang="el-GR" sz="1200" kern="1200" dirty="0" smtClean="0">
                          <a:effectLst/>
                        </a:rPr>
                        <a:t>που έχουν δημιουργήσει</a:t>
                      </a:r>
                      <a:r>
                        <a:rPr kumimoji="0" lang="en-GB" sz="1200" kern="1200" dirty="0" smtClean="0">
                          <a:effectLst/>
                        </a:rPr>
                        <a:t>.</a:t>
                      </a:r>
                      <a:r>
                        <a:rPr lang="it-IT" sz="1200" dirty="0" smtClean="0">
                          <a:effectLst/>
                        </a:rPr>
                        <a:t> </a:t>
                      </a:r>
                      <a:endParaRPr lang="it-IT" sz="1200" dirty="0"/>
                    </a:p>
                  </a:txBody>
                  <a:tcPr/>
                </a:tc>
                <a:tc>
                  <a:txBody>
                    <a:bodyPr/>
                    <a:lstStyle/>
                    <a:p>
                      <a:r>
                        <a:rPr kumimoji="0" lang="el-GR" sz="1200" kern="1200" dirty="0" smtClean="0">
                          <a:effectLst/>
                        </a:rPr>
                        <a:t>Αποφεύγουν την ευθύνη</a:t>
                      </a:r>
                      <a:r>
                        <a:rPr kumimoji="0" lang="en-GB" sz="1200" kern="1200" dirty="0" smtClean="0">
                          <a:effectLst/>
                        </a:rPr>
                        <a:t>: </a:t>
                      </a:r>
                      <a:endParaRPr kumimoji="0" lang="it-IT" sz="1200" kern="1200" dirty="0" smtClean="0">
                        <a:effectLst/>
                      </a:endParaRPr>
                    </a:p>
                    <a:p>
                      <a:r>
                        <a:rPr kumimoji="0" lang="en-GB" sz="1200" kern="1200" dirty="0" smtClean="0">
                          <a:effectLst/>
                        </a:rPr>
                        <a:t>“</a:t>
                      </a:r>
                      <a:r>
                        <a:rPr kumimoji="0" lang="el-GR" sz="1200" kern="1200" dirty="0" smtClean="0">
                          <a:effectLst/>
                        </a:rPr>
                        <a:t>Αστειευόμαστε</a:t>
                      </a:r>
                      <a:r>
                        <a:rPr kumimoji="0" lang="en-GB" sz="1200" kern="1200" dirty="0" smtClean="0">
                          <a:effectLst/>
                        </a:rPr>
                        <a:t>”, “</a:t>
                      </a:r>
                      <a:r>
                        <a:rPr kumimoji="0" lang="el-GR" sz="1200" kern="1200" dirty="0" smtClean="0">
                          <a:effectLst/>
                        </a:rPr>
                        <a:t>Δεν φταίω</a:t>
                      </a:r>
                      <a:r>
                        <a:rPr kumimoji="0" lang="el-GR" sz="1200" kern="1200" baseline="0" dirty="0" smtClean="0">
                          <a:effectLst/>
                        </a:rPr>
                        <a:t> εγώ</a:t>
                      </a:r>
                      <a:r>
                        <a:rPr kumimoji="0" lang="en-GB" sz="1200" kern="1200" dirty="0" smtClean="0">
                          <a:effectLst/>
                        </a:rPr>
                        <a:t>”.</a:t>
                      </a:r>
                      <a:endParaRPr kumimoji="0" lang="it-IT" sz="1200" kern="1200" dirty="0" smtClean="0">
                        <a:effectLst/>
                      </a:endParaRPr>
                    </a:p>
                    <a:p>
                      <a:endParaRPr lang="it-IT" sz="1200" dirty="0"/>
                    </a:p>
                  </a:txBody>
                  <a:tcPr/>
                </a:tc>
              </a:tr>
            </a:tbl>
          </a:graphicData>
        </a:graphic>
      </p:graphicFrame>
    </p:spTree>
    <p:extLst>
      <p:ext uri="{BB962C8B-B14F-4D97-AF65-F5344CB8AC3E}">
        <p14:creationId xmlns:p14="http://schemas.microsoft.com/office/powerpoint/2010/main" xmlns="" val="361101257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03848" y="1340768"/>
            <a:ext cx="4572000" cy="3939540"/>
          </a:xfrm>
          <a:prstGeom prst="rect">
            <a:avLst/>
          </a:prstGeom>
        </p:spPr>
        <p:txBody>
          <a:bodyPr>
            <a:spAutoFit/>
          </a:bodyPr>
          <a:lstStyle/>
          <a:p>
            <a:pPr algn="ctr"/>
            <a:r>
              <a:rPr lang="el-GR" sz="4000" b="1" dirty="0" smtClean="0"/>
              <a:t>Για παραπάνω πληροφόρηση στον </a:t>
            </a:r>
            <a:r>
              <a:rPr lang="el-GR" sz="4000" b="1" dirty="0" err="1" smtClean="0"/>
              <a:t>κυβερνο</a:t>
            </a:r>
            <a:r>
              <a:rPr lang="el-GR" sz="4000" b="1" dirty="0" smtClean="0"/>
              <a:t>-εκφοβισμό:</a:t>
            </a:r>
            <a:endParaRPr lang="en-US" b="1" dirty="0" smtClean="0"/>
          </a:p>
          <a:p>
            <a:pPr algn="ctr"/>
            <a:endParaRPr lang="en-US" b="1" dirty="0"/>
          </a:p>
          <a:p>
            <a:pPr algn="ctr"/>
            <a:endParaRPr lang="en-US" b="1" dirty="0" smtClean="0"/>
          </a:p>
          <a:p>
            <a:pPr algn="ctr"/>
            <a:endParaRPr lang="en-US" b="1" dirty="0"/>
          </a:p>
          <a:p>
            <a:pPr algn="ctr"/>
            <a:endParaRPr lang="en-US" dirty="0"/>
          </a:p>
          <a:p>
            <a:pPr algn="ctr"/>
            <a:endParaRPr lang="it-IT" dirty="0"/>
          </a:p>
        </p:txBody>
      </p:sp>
      <p:grpSp>
        <p:nvGrpSpPr>
          <p:cNvPr id="8" name="Group 22"/>
          <p:cNvGrpSpPr>
            <a:grpSpLocks/>
          </p:cNvGrpSpPr>
          <p:nvPr/>
        </p:nvGrpSpPr>
        <p:grpSpPr bwMode="auto">
          <a:xfrm>
            <a:off x="755576" y="1628800"/>
            <a:ext cx="2057400" cy="2708275"/>
            <a:chOff x="3543300" y="1591943"/>
            <a:chExt cx="2057400" cy="2708434"/>
          </a:xfrm>
        </p:grpSpPr>
        <p:sp>
          <p:nvSpPr>
            <p:cNvPr id="9"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t>             </a:t>
              </a:r>
            </a:p>
          </p:txBody>
        </p:sp>
        <p:sp>
          <p:nvSpPr>
            <p:cNvPr id="10" name="TextBox 14"/>
            <p:cNvSpPr txBox="1"/>
            <p:nvPr/>
          </p:nvSpPr>
          <p:spPr>
            <a:xfrm>
              <a:off x="3933968" y="1591943"/>
              <a:ext cx="1219200" cy="2708434"/>
            </a:xfrm>
            <a:prstGeom prst="rect">
              <a:avLst/>
            </a:prstGeom>
            <a:noFill/>
          </p:spPr>
          <p:txBody>
            <a:bodyPr>
              <a:spAutoFit/>
            </a:bodyPr>
            <a:lstStyle/>
            <a:p>
              <a:pPr fontAlgn="auto">
                <a:spcBef>
                  <a:spcPts val="0"/>
                </a:spcBef>
                <a:spcAft>
                  <a:spcPts val="0"/>
                </a:spcAft>
                <a:defRPr/>
              </a:pPr>
              <a:r>
                <a:rPr lang="it-IT" sz="17000" b="1" dirty="0">
                  <a:solidFill>
                    <a:srgbClr val="2A7A9E">
                      <a:alpha val="40000"/>
                    </a:srgbClr>
                  </a:solidFill>
                  <a:latin typeface="+mj-lt"/>
                  <a:cs typeface="Arial" pitchFamily="34" charset="0"/>
                </a:rPr>
                <a:t>2</a:t>
              </a:r>
            </a:p>
          </p:txBody>
        </p:sp>
        <p:sp>
          <p:nvSpPr>
            <p:cNvPr id="11" name="TextBox 15"/>
            <p:cNvSpPr txBox="1"/>
            <p:nvPr/>
          </p:nvSpPr>
          <p:spPr>
            <a:xfrm>
              <a:off x="3602038" y="2701670"/>
              <a:ext cx="1930400" cy="665202"/>
            </a:xfrm>
            <a:prstGeom prst="rect">
              <a:avLst/>
            </a:prstGeom>
            <a:noFill/>
          </p:spPr>
          <p:txBody>
            <a:bodyPr>
              <a:normAutofit fontScale="92500"/>
            </a:bodyPr>
            <a:lstStyle/>
            <a:p>
              <a:pPr algn="ctr" fontAlgn="auto">
                <a:lnSpc>
                  <a:spcPct val="80000"/>
                </a:lnSpc>
                <a:spcBef>
                  <a:spcPts val="0"/>
                </a:spcBef>
                <a:spcAft>
                  <a:spcPts val="0"/>
                </a:spcAft>
                <a:defRPr/>
              </a:pPr>
              <a:r>
                <a:rPr lang="el-GR" sz="2300" b="1" spc="60" dirty="0" smtClean="0">
                  <a:solidFill>
                    <a:schemeClr val="bg1"/>
                  </a:solidFill>
                  <a:effectLst>
                    <a:outerShdw blurRad="50800" dist="25400" dir="5400000" algn="t" rotWithShape="0">
                      <a:prstClr val="black">
                        <a:alpha val="15000"/>
                      </a:prstClr>
                    </a:outerShdw>
                  </a:effectLst>
                  <a:latin typeface="+mn-lt"/>
                  <a:cs typeface="+mn-cs"/>
                </a:rPr>
                <a:t>ΚΥΒΕΡΝΟ</a:t>
              </a:r>
            </a:p>
            <a:p>
              <a:pPr algn="ctr" fontAlgn="auto">
                <a:lnSpc>
                  <a:spcPct val="80000"/>
                </a:lnSpc>
                <a:spcBef>
                  <a:spcPts val="0"/>
                </a:spcBef>
                <a:spcAft>
                  <a:spcPts val="0"/>
                </a:spcAft>
                <a:defRPr/>
              </a:pPr>
              <a:r>
                <a:rPr lang="el-GR" sz="2300" b="1" spc="60" dirty="0" smtClean="0">
                  <a:solidFill>
                    <a:schemeClr val="bg1"/>
                  </a:solidFill>
                  <a:effectLst>
                    <a:outerShdw blurRad="50800" dist="25400" dir="5400000" algn="t" rotWithShape="0">
                      <a:prstClr val="black">
                        <a:alpha val="15000"/>
                      </a:prstClr>
                    </a:outerShdw>
                  </a:effectLst>
                  <a:latin typeface="+mn-lt"/>
                  <a:cs typeface="+mn-cs"/>
                </a:rPr>
                <a:t>ΕΚΦΟΒΙΣΜΟΣ</a:t>
              </a:r>
              <a:endParaRPr lang="it-IT" sz="2300" b="1" spc="60" dirty="0">
                <a:solidFill>
                  <a:schemeClr val="bg1"/>
                </a:solidFill>
                <a:effectLst>
                  <a:outerShdw blurRad="50800" dist="25400" dir="5400000" algn="t" rotWithShape="0">
                    <a:prstClr val="black">
                      <a:alpha val="15000"/>
                    </a:prstClr>
                  </a:outerShdw>
                </a:effectLst>
                <a:latin typeface="+mn-lt"/>
                <a:cs typeface="+mn-cs"/>
              </a:endParaRPr>
            </a:p>
          </p:txBody>
        </p:sp>
      </p:grpSp>
    </p:spTree>
    <p:extLst>
      <p:ext uri="{BB962C8B-B14F-4D97-AF65-F5344CB8AC3E}">
        <p14:creationId xmlns:p14="http://schemas.microsoft.com/office/powerpoint/2010/main" xmlns="" val="1713232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03848" y="1340768"/>
            <a:ext cx="4572000" cy="646331"/>
          </a:xfrm>
          <a:prstGeom prst="rect">
            <a:avLst/>
          </a:prstGeom>
        </p:spPr>
        <p:txBody>
          <a:bodyPr>
            <a:spAutoFit/>
          </a:bodyPr>
          <a:lstStyle/>
          <a:p>
            <a:pPr algn="ctr"/>
            <a:endParaRPr lang="en-US" dirty="0"/>
          </a:p>
          <a:p>
            <a:pPr algn="ctr"/>
            <a:endParaRPr lang="it-IT" dirty="0"/>
          </a:p>
        </p:txBody>
      </p:sp>
      <p:grpSp>
        <p:nvGrpSpPr>
          <p:cNvPr id="7" name="Group 23"/>
          <p:cNvGrpSpPr>
            <a:grpSpLocks/>
          </p:cNvGrpSpPr>
          <p:nvPr/>
        </p:nvGrpSpPr>
        <p:grpSpPr bwMode="auto">
          <a:xfrm>
            <a:off x="971600" y="1556792"/>
            <a:ext cx="2057400" cy="2708275"/>
            <a:chOff x="6324600" y="1587511"/>
            <a:chExt cx="2057400" cy="2708434"/>
          </a:xfrm>
        </p:grpSpPr>
        <p:sp>
          <p:nvSpPr>
            <p:cNvPr id="8"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t>             </a:t>
              </a:r>
            </a:p>
          </p:txBody>
        </p:sp>
        <p:sp>
          <p:nvSpPr>
            <p:cNvPr id="9" name="TextBox 16"/>
            <p:cNvSpPr txBox="1"/>
            <p:nvPr/>
          </p:nvSpPr>
          <p:spPr>
            <a:xfrm>
              <a:off x="6721604" y="1587511"/>
              <a:ext cx="1219200" cy="2708434"/>
            </a:xfrm>
            <a:prstGeom prst="rect">
              <a:avLst/>
            </a:prstGeom>
            <a:noFill/>
          </p:spPr>
          <p:txBody>
            <a:bodyPr>
              <a:spAutoFit/>
            </a:bodyPr>
            <a:lstStyle/>
            <a:p>
              <a:pPr fontAlgn="auto">
                <a:spcBef>
                  <a:spcPts val="0"/>
                </a:spcBef>
                <a:spcAft>
                  <a:spcPts val="0"/>
                </a:spcAft>
                <a:defRPr/>
              </a:pPr>
              <a:r>
                <a:rPr lang="it-IT" sz="17000" b="1">
                  <a:solidFill>
                    <a:srgbClr val="65B131">
                      <a:alpha val="64000"/>
                    </a:srgbClr>
                  </a:solidFill>
                  <a:latin typeface="+mj-lt"/>
                  <a:cs typeface="Arial" pitchFamily="34" charset="0"/>
                </a:rPr>
                <a:t>3</a:t>
              </a:r>
            </a:p>
          </p:txBody>
        </p:sp>
        <p:sp>
          <p:nvSpPr>
            <p:cNvPr id="10" name="TextBox 17"/>
            <p:cNvSpPr txBox="1"/>
            <p:nvPr/>
          </p:nvSpPr>
          <p:spPr>
            <a:xfrm>
              <a:off x="6411912" y="2675012"/>
              <a:ext cx="1930400" cy="665202"/>
            </a:xfrm>
            <a:prstGeom prst="rect">
              <a:avLst/>
            </a:prstGeom>
            <a:noFill/>
          </p:spPr>
          <p:txBody>
            <a:bodyPr>
              <a:normAutofit/>
            </a:bodyPr>
            <a:lstStyle/>
            <a:p>
              <a:pPr algn="ctr" fontAlgn="auto">
                <a:lnSpc>
                  <a:spcPct val="80000"/>
                </a:lnSpc>
                <a:spcBef>
                  <a:spcPts val="0"/>
                </a:spcBef>
                <a:spcAft>
                  <a:spcPts val="0"/>
                </a:spcAft>
                <a:defRPr/>
              </a:pPr>
              <a:r>
                <a:rPr lang="en-US" sz="2200" b="1" dirty="0" smtClean="0">
                  <a:solidFill>
                    <a:schemeClr val="bg1"/>
                  </a:solidFill>
                  <a:effectLst>
                    <a:outerShdw blurRad="50800" dist="25400" dir="5400000" algn="t" rotWithShape="0">
                      <a:prstClr val="black">
                        <a:alpha val="15000"/>
                      </a:prstClr>
                    </a:outerShdw>
                  </a:effectLst>
                  <a:latin typeface="+mn-lt"/>
                  <a:cs typeface="+mn-cs"/>
                </a:rPr>
                <a:t>SURFING</a:t>
              </a:r>
            </a:p>
            <a:p>
              <a:pPr algn="ctr" fontAlgn="auto">
                <a:lnSpc>
                  <a:spcPct val="80000"/>
                </a:lnSpc>
                <a:spcBef>
                  <a:spcPts val="0"/>
                </a:spcBef>
                <a:spcAft>
                  <a:spcPts val="0"/>
                </a:spcAft>
                <a:defRPr/>
              </a:pPr>
              <a:r>
                <a:rPr lang="en-US" sz="2200" b="1" dirty="0" smtClean="0">
                  <a:solidFill>
                    <a:schemeClr val="bg1"/>
                  </a:solidFill>
                  <a:effectLst>
                    <a:outerShdw blurRad="50800" dist="25400" dir="5400000" algn="t" rotWithShape="0">
                      <a:prstClr val="black">
                        <a:alpha val="15000"/>
                      </a:prstClr>
                    </a:outerShdw>
                  </a:effectLst>
                  <a:latin typeface="+mn-lt"/>
                  <a:cs typeface="+mn-cs"/>
                </a:rPr>
                <a:t>ONLINE</a:t>
              </a:r>
              <a:endParaRPr lang="en-US" sz="2200" b="1" dirty="0">
                <a:solidFill>
                  <a:schemeClr val="bg1"/>
                </a:solidFill>
                <a:effectLst>
                  <a:outerShdw blurRad="50800" dist="25400" dir="5400000" algn="t" rotWithShape="0">
                    <a:prstClr val="black">
                      <a:alpha val="15000"/>
                    </a:prstClr>
                  </a:outerShdw>
                </a:effectLst>
                <a:latin typeface="+mn-lt"/>
                <a:cs typeface="+mn-cs"/>
              </a:endParaRPr>
            </a:p>
          </p:txBody>
        </p:sp>
        <p:sp>
          <p:nvSpPr>
            <p:cNvPr id="11" name="Oval 20"/>
            <p:cNvSpPr/>
            <p:nvPr/>
          </p:nvSpPr>
          <p:spPr>
            <a:xfrm>
              <a:off x="6540624" y="194757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       </a:t>
              </a:r>
            </a:p>
          </p:txBody>
        </p:sp>
      </p:grpSp>
      <p:sp>
        <p:nvSpPr>
          <p:cNvPr id="12" name="CasellaDiTesto 11"/>
          <p:cNvSpPr txBox="1"/>
          <p:nvPr/>
        </p:nvSpPr>
        <p:spPr>
          <a:xfrm>
            <a:off x="3275856" y="404664"/>
            <a:ext cx="3001507" cy="6370975"/>
          </a:xfrm>
          <a:prstGeom prst="rect">
            <a:avLst/>
          </a:prstGeom>
          <a:noFill/>
        </p:spPr>
        <p:txBody>
          <a:bodyPr wrap="square" rtlCol="0">
            <a:spAutoFit/>
          </a:bodyPr>
          <a:lstStyle/>
          <a:p>
            <a:r>
              <a:rPr lang="el-GR" dirty="0" smtClean="0"/>
              <a:t>Πολλοί άνθρωποι έχουν πέσει θύματα μέσα από το διαδίκτυο</a:t>
            </a:r>
            <a:r>
              <a:rPr lang="en-US" dirty="0" smtClean="0"/>
              <a:t>. </a:t>
            </a:r>
            <a:r>
              <a:rPr lang="el-GR" dirty="0" smtClean="0"/>
              <a:t>Πολλές περιπτώσεις από διάφορες απάτες και εγκλήματα έχουν αναφερθεί σε διάφορα μέρη του κόσμου εξαιτίας εγκλημάτων που προσανατολίζονται στο διαδίκτυο</a:t>
            </a:r>
            <a:r>
              <a:rPr lang="en-US" dirty="0" smtClean="0"/>
              <a:t>.</a:t>
            </a:r>
            <a:endParaRPr lang="en-US" dirty="0" smtClean="0"/>
          </a:p>
          <a:p>
            <a:endParaRPr lang="en-US" dirty="0"/>
          </a:p>
          <a:p>
            <a:r>
              <a:rPr lang="el-GR" dirty="0" smtClean="0"/>
              <a:t>Υπάρχουν πολυάριθμες περιπτώσεις παιδικής πορνογραφίας και </a:t>
            </a:r>
            <a:r>
              <a:rPr lang="el-GR" dirty="0" err="1" smtClean="0"/>
              <a:t>κυβερνοεκφοβισμού</a:t>
            </a:r>
            <a:r>
              <a:rPr lang="el-GR" dirty="0" smtClean="0"/>
              <a:t> τα τελευταία χρόνια</a:t>
            </a:r>
            <a:r>
              <a:rPr lang="en-US" dirty="0" smtClean="0"/>
              <a:t>. </a:t>
            </a:r>
            <a:r>
              <a:rPr lang="el-GR" dirty="0" smtClean="0"/>
              <a:t>Πράγματι το διαδίκτυο </a:t>
            </a:r>
            <a:r>
              <a:rPr lang="el-GR" dirty="0" err="1" smtClean="0"/>
              <a:t>εκσυγχρονί</a:t>
            </a:r>
            <a:r>
              <a:rPr lang="el-GR" dirty="0" smtClean="0"/>
              <a:t>-</a:t>
            </a:r>
            <a:r>
              <a:rPr lang="el-GR" dirty="0" err="1" smtClean="0"/>
              <a:t>ζεται</a:t>
            </a:r>
            <a:r>
              <a:rPr lang="el-GR" dirty="0" smtClean="0"/>
              <a:t> κάθε λεπτό</a:t>
            </a:r>
            <a:r>
              <a:rPr lang="en-US" dirty="0" smtClean="0"/>
              <a:t>. </a:t>
            </a:r>
            <a:r>
              <a:rPr lang="el-GR" dirty="0" smtClean="0"/>
              <a:t>Οι </a:t>
            </a:r>
            <a:r>
              <a:rPr lang="el-GR" dirty="0" err="1" smtClean="0"/>
              <a:t>κίνδυ</a:t>
            </a:r>
            <a:r>
              <a:rPr lang="el-GR" dirty="0" smtClean="0"/>
              <a:t>-</a:t>
            </a:r>
            <a:r>
              <a:rPr lang="el-GR" dirty="0" err="1" smtClean="0"/>
              <a:t>νοι</a:t>
            </a:r>
            <a:r>
              <a:rPr lang="el-GR" dirty="0" smtClean="0"/>
              <a:t> επίσης μεγαλώνουν</a:t>
            </a:r>
            <a:r>
              <a:rPr lang="en-US" dirty="0" smtClean="0"/>
              <a:t>, </a:t>
            </a:r>
            <a:r>
              <a:rPr lang="el-GR" dirty="0" smtClean="0"/>
              <a:t>καθιστώντας την ασφάλεια των παιδιών μικρότερη</a:t>
            </a:r>
            <a:r>
              <a:rPr lang="en-US" dirty="0" smtClean="0"/>
              <a:t>.</a:t>
            </a:r>
            <a:endParaRPr lang="en-US" dirty="0" smtClean="0"/>
          </a:p>
          <a:p>
            <a:endParaRPr lang="en-US" dirty="0"/>
          </a:p>
          <a:p>
            <a:r>
              <a:rPr lang="en-US" sz="1200" dirty="0" err="1" smtClean="0"/>
              <a:t>www.articlesbase.com</a:t>
            </a:r>
            <a:endParaRPr lang="it-IT" sz="1200" dirty="0"/>
          </a:p>
        </p:txBody>
      </p:sp>
      <p:pic>
        <p:nvPicPr>
          <p:cNvPr id="13" name="Immagine 12" descr="michele e-mail.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71663" y="3573016"/>
            <a:ext cx="2777104" cy="2534783"/>
          </a:xfrm>
          <a:prstGeom prst="rect">
            <a:avLst/>
          </a:prstGeom>
        </p:spPr>
      </p:pic>
    </p:spTree>
    <p:extLst>
      <p:ext uri="{BB962C8B-B14F-4D97-AF65-F5344CB8AC3E}">
        <p14:creationId xmlns:p14="http://schemas.microsoft.com/office/powerpoint/2010/main" xmlns="" val="2528933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8025"/>
          </a:xfrm>
          <a:prstGeom prst="rect">
            <a:avLst/>
          </a:prstGeom>
          <a:noFill/>
        </p:spPr>
        <p:txBody>
          <a:bodyPr>
            <a:normAutofit fontScale="70000" lnSpcReduction="20000"/>
          </a:bodyPr>
          <a:lstStyle/>
          <a:p>
            <a:pPr fontAlgn="auto">
              <a:spcBef>
                <a:spcPts val="0"/>
              </a:spcBef>
              <a:spcAft>
                <a:spcPts val="0"/>
              </a:spcAft>
              <a:defRPr/>
            </a:pPr>
            <a:r>
              <a:rPr lang="el-GR" sz="4000" b="1" dirty="0" smtClean="0"/>
              <a:t>Αρνητική</a:t>
            </a:r>
            <a:r>
              <a:rPr lang="en-GB" sz="4000" b="1" dirty="0" smtClean="0"/>
              <a:t> </a:t>
            </a:r>
            <a:r>
              <a:rPr lang="el-GR" sz="4000" dirty="0" smtClean="0"/>
              <a:t>χρήση των ΤΠΕ από τα νεαρά άτομα</a:t>
            </a:r>
            <a:r>
              <a:rPr lang="it-IT" sz="4000" dirty="0" smtClean="0"/>
              <a:t> </a:t>
            </a:r>
            <a:endParaRPr lang="it-IT" sz="4000" dirty="0">
              <a:solidFill>
                <a:schemeClr val="tx1">
                  <a:lumMod val="50000"/>
                  <a:lumOff val="50000"/>
                </a:schemeClr>
              </a:solidFill>
              <a:latin typeface="+mj-lt"/>
              <a:cs typeface="Arial" pitchFamily="34" charset="0"/>
            </a:endParaRPr>
          </a:p>
        </p:txBody>
      </p:sp>
      <p:cxnSp>
        <p:nvCxnSpPr>
          <p:cNvPr id="10" name="Straight Connector 9"/>
          <p:cNvCxnSpPr>
            <a:endCxn id="4" idx="2"/>
          </p:cNvCxnSpPr>
          <p:nvPr/>
        </p:nvCxnSpPr>
        <p:spPr>
          <a:xfrm>
            <a:off x="1905000" y="2936875"/>
            <a:ext cx="3747120" cy="938906"/>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686800" y="528478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solidFill>
                  <a:srgbClr val="FF6600"/>
                </a:solidFill>
              </a:rPr>
              <a:t>           </a:t>
            </a:r>
          </a:p>
        </p:txBody>
      </p:sp>
      <p:grpSp>
        <p:nvGrpSpPr>
          <p:cNvPr id="19461" name="Group 25"/>
          <p:cNvGrpSpPr>
            <a:grpSpLocks/>
          </p:cNvGrpSpPr>
          <p:nvPr/>
        </p:nvGrpSpPr>
        <p:grpSpPr bwMode="auto">
          <a:xfrm>
            <a:off x="1043608" y="1196752"/>
            <a:ext cx="2074416" cy="2708275"/>
            <a:chOff x="762000" y="1413432"/>
            <a:chExt cx="2074416" cy="2708434"/>
          </a:xfrm>
        </p:grpSpPr>
        <p:sp>
          <p:nvSpPr>
            <p:cNvPr id="6" name="Oval 5"/>
            <p:cNvSpPr/>
            <p:nvPr/>
          </p:nvSpPr>
          <p:spPr>
            <a:xfrm>
              <a:off x="762000" y="1946209"/>
              <a:ext cx="2057400" cy="2057400"/>
            </a:xfrm>
            <a:prstGeom prst="ellipse">
              <a:avLst/>
            </a:prstGeom>
            <a:solidFill>
              <a:schemeClr val="bg2">
                <a:lumMod val="50000"/>
              </a:schemeClr>
            </a:soli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t>             </a:t>
              </a:r>
            </a:p>
          </p:txBody>
        </p:sp>
        <p:sp>
          <p:nvSpPr>
            <p:cNvPr id="14" name="TextBox 13"/>
            <p:cNvSpPr txBox="1"/>
            <p:nvPr/>
          </p:nvSpPr>
          <p:spPr>
            <a:xfrm>
              <a:off x="1121392" y="1413432"/>
              <a:ext cx="1219200" cy="2708434"/>
            </a:xfrm>
            <a:prstGeom prst="rect">
              <a:avLst/>
            </a:prstGeom>
            <a:noFill/>
          </p:spPr>
          <p:txBody>
            <a:bodyPr>
              <a:spAutoFit/>
            </a:bodyPr>
            <a:lstStyle/>
            <a:p>
              <a:pPr fontAlgn="auto">
                <a:spcBef>
                  <a:spcPts val="0"/>
                </a:spcBef>
                <a:spcAft>
                  <a:spcPts val="0"/>
                </a:spcAft>
                <a:defRPr/>
              </a:pPr>
              <a:r>
                <a:rPr lang="it-IT" sz="17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cs typeface="Arial" pitchFamily="34" charset="0"/>
                </a:rPr>
                <a:t>A</a:t>
              </a:r>
              <a:endParaRPr lang="it-IT" sz="17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cs typeface="Arial" pitchFamily="34" charset="0"/>
              </a:endParaRPr>
            </a:p>
          </p:txBody>
        </p:sp>
        <p:sp>
          <p:nvSpPr>
            <p:cNvPr id="13" name="TextBox 12"/>
            <p:cNvSpPr txBox="1"/>
            <p:nvPr/>
          </p:nvSpPr>
          <p:spPr>
            <a:xfrm>
              <a:off x="906016" y="2781664"/>
              <a:ext cx="1930400" cy="682665"/>
            </a:xfrm>
            <a:prstGeom prst="rect">
              <a:avLst/>
            </a:prstGeom>
            <a:noFill/>
          </p:spPr>
          <p:txBody>
            <a:bodyPr>
              <a:normAutofit/>
            </a:bodyPr>
            <a:lstStyle/>
            <a:p>
              <a:pPr algn="ctr" fontAlgn="auto">
                <a:lnSpc>
                  <a:spcPct val="80000"/>
                </a:lnSpc>
                <a:spcBef>
                  <a:spcPts val="0"/>
                </a:spcBef>
                <a:spcAft>
                  <a:spcPts val="0"/>
                </a:spcAft>
                <a:defRPr/>
              </a:pPr>
              <a:r>
                <a:rPr lang="el-GR" sz="2300" b="1" spc="60" dirty="0" smtClean="0">
                  <a:solidFill>
                    <a:schemeClr val="bg1"/>
                  </a:solidFill>
                  <a:effectLst>
                    <a:outerShdw blurRad="50800" dist="25400" dir="5400000" algn="t" rotWithShape="0">
                      <a:prstClr val="black">
                        <a:alpha val="15000"/>
                      </a:prstClr>
                    </a:outerShdw>
                  </a:effectLst>
                  <a:latin typeface="+mn-lt"/>
                  <a:cs typeface="+mn-cs"/>
                </a:rPr>
                <a:t>ΕΝΗΜΕΡΩΣΗ</a:t>
              </a:r>
              <a:r>
                <a:rPr lang="it-IT" sz="2300" b="1" spc="60" dirty="0" smtClean="0">
                  <a:solidFill>
                    <a:schemeClr val="bg1"/>
                  </a:solidFill>
                  <a:effectLst>
                    <a:outerShdw blurRad="50800" dist="25400" dir="5400000" algn="t" rotWithShape="0">
                      <a:prstClr val="black">
                        <a:alpha val="15000"/>
                      </a:prstClr>
                    </a:outerShdw>
                  </a:effectLst>
                  <a:latin typeface="+mn-lt"/>
                  <a:cs typeface="+mn-cs"/>
                </a:rPr>
                <a:t> </a:t>
              </a:r>
              <a:r>
                <a:rPr lang="el-GR" sz="2300" b="1" spc="60" dirty="0" smtClean="0">
                  <a:solidFill>
                    <a:schemeClr val="bg1"/>
                  </a:solidFill>
                  <a:effectLst>
                    <a:outerShdw blurRad="50800" dist="25400" dir="5400000" algn="t" rotWithShape="0">
                      <a:prstClr val="black">
                        <a:alpha val="15000"/>
                      </a:prstClr>
                    </a:outerShdw>
                  </a:effectLst>
                  <a:latin typeface="+mn-lt"/>
                  <a:cs typeface="+mn-cs"/>
                </a:rPr>
                <a:t>ΓΟΝΕΩΝ</a:t>
              </a:r>
              <a:endParaRPr lang="it-IT" sz="2300" b="1" spc="60" dirty="0">
                <a:solidFill>
                  <a:schemeClr val="bg1"/>
                </a:solidFill>
                <a:effectLst>
                  <a:outerShdw blurRad="50800" dist="25400" dir="5400000" algn="t" rotWithShape="0">
                    <a:prstClr val="black">
                      <a:alpha val="15000"/>
                    </a:prstClr>
                  </a:outerShdw>
                </a:effectLst>
                <a:latin typeface="+mn-lt"/>
                <a:cs typeface="+mn-cs"/>
              </a:endParaRPr>
            </a:p>
          </p:txBody>
        </p:sp>
      </p:grpSp>
      <p:grpSp>
        <p:nvGrpSpPr>
          <p:cNvPr id="19462" name="Group 22"/>
          <p:cNvGrpSpPr>
            <a:grpSpLocks/>
          </p:cNvGrpSpPr>
          <p:nvPr/>
        </p:nvGrpSpPr>
        <p:grpSpPr bwMode="auto">
          <a:xfrm>
            <a:off x="5652120" y="2492896"/>
            <a:ext cx="2057400" cy="2708275"/>
            <a:chOff x="3543300" y="1591943"/>
            <a:chExt cx="2057400" cy="2708434"/>
          </a:xfrm>
        </p:grpSpPr>
        <p:sp>
          <p:nvSpPr>
            <p:cNvPr id="4" name="Oval 3"/>
            <p:cNvSpPr/>
            <p:nvPr/>
          </p:nvSpPr>
          <p:spPr>
            <a:xfrm>
              <a:off x="3543300" y="1946209"/>
              <a:ext cx="2057400" cy="2057400"/>
            </a:xfrm>
            <a:prstGeom prst="ellipse">
              <a:avLst/>
            </a:prstGeom>
            <a:solidFill>
              <a:schemeClr val="accent5">
                <a:lumMod val="75000"/>
              </a:schemeClr>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             </a:t>
              </a:r>
            </a:p>
          </p:txBody>
        </p:sp>
        <p:sp>
          <p:nvSpPr>
            <p:cNvPr id="15" name="TextBox 14"/>
            <p:cNvSpPr txBox="1"/>
            <p:nvPr/>
          </p:nvSpPr>
          <p:spPr>
            <a:xfrm>
              <a:off x="3933968" y="1591943"/>
              <a:ext cx="1219200" cy="2708434"/>
            </a:xfrm>
            <a:prstGeom prst="rect">
              <a:avLst/>
            </a:prstGeom>
            <a:noFill/>
          </p:spPr>
          <p:txBody>
            <a:bodyPr>
              <a:spAutoFit/>
            </a:bodyPr>
            <a:lstStyle/>
            <a:p>
              <a:pPr fontAlgn="auto">
                <a:spcBef>
                  <a:spcPts val="0"/>
                </a:spcBef>
                <a:spcAft>
                  <a:spcPts val="0"/>
                </a:spcAft>
                <a:defRPr/>
              </a:pPr>
              <a:r>
                <a:rPr lang="it-IT" sz="17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cs typeface="Arial" pitchFamily="34" charset="0"/>
                </a:rPr>
                <a:t>B</a:t>
              </a:r>
            </a:p>
          </p:txBody>
        </p:sp>
        <p:sp>
          <p:nvSpPr>
            <p:cNvPr id="16" name="TextBox 15"/>
            <p:cNvSpPr txBox="1"/>
            <p:nvPr/>
          </p:nvSpPr>
          <p:spPr>
            <a:xfrm>
              <a:off x="3602038" y="2701670"/>
              <a:ext cx="1930400" cy="665202"/>
            </a:xfrm>
            <a:prstGeom prst="rect">
              <a:avLst/>
            </a:prstGeom>
            <a:noFill/>
          </p:spPr>
          <p:txBody>
            <a:bodyPr>
              <a:normAutofit/>
            </a:bodyPr>
            <a:lstStyle/>
            <a:p>
              <a:pPr algn="ctr" fontAlgn="auto">
                <a:lnSpc>
                  <a:spcPct val="80000"/>
                </a:lnSpc>
                <a:spcBef>
                  <a:spcPts val="0"/>
                </a:spcBef>
                <a:spcAft>
                  <a:spcPts val="0"/>
                </a:spcAft>
                <a:defRPr/>
              </a:pPr>
              <a:r>
                <a:rPr lang="el-GR" sz="2300" b="1" spc="60" dirty="0" smtClean="0">
                  <a:solidFill>
                    <a:schemeClr val="bg1"/>
                  </a:solidFill>
                  <a:effectLst>
                    <a:outerShdw blurRad="50800" dist="25400" dir="5400000" algn="t" rotWithShape="0">
                      <a:prstClr val="black">
                        <a:alpha val="15000"/>
                      </a:prstClr>
                    </a:outerShdw>
                  </a:effectLst>
                  <a:latin typeface="+mn-lt"/>
                  <a:cs typeface="+mn-cs"/>
                </a:rPr>
                <a:t>ΑΣΚΗΣΕΙΣ  ΓΙΑ ΓΟΝΕΙΣ</a:t>
              </a:r>
              <a:endParaRPr lang="it-IT" sz="2300" b="1" spc="60" dirty="0">
                <a:solidFill>
                  <a:schemeClr val="bg1"/>
                </a:solidFill>
                <a:effectLst>
                  <a:outerShdw blurRad="50800" dist="25400" dir="5400000" algn="t" rotWithShape="0">
                    <a:prstClr val="black">
                      <a:alpha val="15000"/>
                    </a:prstClr>
                  </a:outerShdw>
                </a:effectLst>
                <a:latin typeface="+mn-lt"/>
                <a:cs typeface="+mn-cs"/>
              </a:endParaRPr>
            </a:p>
          </p:txBody>
        </p:sp>
      </p:grpSp>
      <p:pic>
        <p:nvPicPr>
          <p:cNvPr id="17" name="Immagine 16" descr="michele e-mail.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15816" y="3789040"/>
            <a:ext cx="2273048" cy="2074709"/>
          </a:xfrm>
          <a:prstGeom prst="rect">
            <a:avLst/>
          </a:prstGeom>
        </p:spPr>
      </p:pic>
    </p:spTree>
    <p:custDataLst>
      <p:tags r:id="rId1"/>
    </p:custDataLst>
    <p:extLst>
      <p:ext uri="{BB962C8B-B14F-4D97-AF65-F5344CB8AC3E}">
        <p14:creationId xmlns:p14="http://schemas.microsoft.com/office/powerpoint/2010/main" xmlns="" val="13272641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32656"/>
            <a:ext cx="7056784" cy="646331"/>
          </a:xfrm>
          <a:prstGeom prst="rect">
            <a:avLst/>
          </a:prstGeom>
        </p:spPr>
        <p:txBody>
          <a:bodyPr wrap="square">
            <a:spAutoFit/>
          </a:bodyPr>
          <a:lstStyle/>
          <a:p>
            <a:r>
              <a:rPr lang="el-GR" b="1" dirty="0" smtClean="0"/>
              <a:t>Το </a:t>
            </a:r>
            <a:r>
              <a:rPr lang="el-GR" b="1" dirty="0" err="1" smtClean="0"/>
              <a:t>Σερφάρισμα</a:t>
            </a:r>
            <a:r>
              <a:rPr lang="en-GB" b="1" dirty="0" smtClean="0"/>
              <a:t> </a:t>
            </a:r>
            <a:r>
              <a:rPr lang="en-GB" b="1" dirty="0" smtClean="0"/>
              <a:t>on line </a:t>
            </a:r>
            <a:r>
              <a:rPr lang="el-GR" dirty="0" smtClean="0"/>
              <a:t>μπορεί να πάρει τις ακόλουθες μορφές</a:t>
            </a:r>
            <a:r>
              <a:rPr lang="en-GB" dirty="0" smtClean="0"/>
              <a:t>:</a:t>
            </a:r>
            <a:r>
              <a:rPr lang="en-GB" dirty="0"/>
              <a:t/>
            </a:r>
            <a:br>
              <a:rPr lang="en-GB" dirty="0"/>
            </a:br>
            <a:endParaRPr lang="it-IT" dirty="0"/>
          </a:p>
        </p:txBody>
      </p:sp>
      <p:graphicFrame>
        <p:nvGraphicFramePr>
          <p:cNvPr id="3" name="Diagramma 2"/>
          <p:cNvGraphicFramePr/>
          <p:nvPr>
            <p:extLst>
              <p:ext uri="{D42A27DB-BD31-4B8C-83A1-F6EECF244321}">
                <p14:modId xmlns:p14="http://schemas.microsoft.com/office/powerpoint/2010/main" xmlns="" val="1391183646"/>
              </p:ext>
            </p:extLst>
          </p:nvPr>
        </p:nvGraphicFramePr>
        <p:xfrm>
          <a:off x="27938" y="836712"/>
          <a:ext cx="655272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magine 3" descr="anna english version.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1347048">
            <a:off x="5904436" y="3111688"/>
            <a:ext cx="3173072" cy="3459609"/>
          </a:xfrm>
          <a:prstGeom prst="rect">
            <a:avLst/>
          </a:prstGeom>
        </p:spPr>
      </p:pic>
    </p:spTree>
    <p:extLst>
      <p:ext uri="{BB962C8B-B14F-4D97-AF65-F5344CB8AC3E}">
        <p14:creationId xmlns:p14="http://schemas.microsoft.com/office/powerpoint/2010/main" xmlns="" val="3565956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3794" name="TextBox 16"/>
          <p:cNvSpPr txBox="1">
            <a:spLocks noChangeArrowheads="1"/>
          </p:cNvSpPr>
          <p:nvPr/>
        </p:nvSpPr>
        <p:spPr bwMode="auto">
          <a:xfrm>
            <a:off x="4788024" y="1124744"/>
            <a:ext cx="4114800" cy="5472608"/>
          </a:xfrm>
          <a:prstGeom prst="rect">
            <a:avLst/>
          </a:prstGeom>
          <a:noFill/>
          <a:ln w="9525">
            <a:noFill/>
            <a:miter lim="800000"/>
            <a:headEnd/>
            <a:tailEnd/>
          </a:ln>
        </p:spPr>
        <p:txBody>
          <a:bodyPr anchor="ctr"/>
          <a:lstStyle/>
          <a:p>
            <a:r>
              <a:rPr lang="el-GR" dirty="0" smtClean="0"/>
              <a:t>Τα νεαρά άτομα ανακοινώνουν πληροφορίες επικοινωνίας και πολλά ευαίσθητα προσωπικά δεδομένα σε προφίλ</a:t>
            </a:r>
            <a:r>
              <a:rPr lang="en-GB" dirty="0" smtClean="0"/>
              <a:t>, </a:t>
            </a:r>
            <a:r>
              <a:rPr lang="el-GR" dirty="0" smtClean="0"/>
              <a:t>ιστοσελίδες</a:t>
            </a:r>
            <a:r>
              <a:rPr lang="en-GB" dirty="0" smtClean="0"/>
              <a:t>, </a:t>
            </a:r>
            <a:r>
              <a:rPr lang="en-GB" dirty="0"/>
              <a:t>blogs, </a:t>
            </a:r>
            <a:r>
              <a:rPr lang="el-GR" dirty="0" smtClean="0"/>
              <a:t>και μέσα από όλες τις μορφές επικοινωνίας μέσω διαδικτύου</a:t>
            </a:r>
            <a:r>
              <a:rPr lang="en-GB" dirty="0" smtClean="0"/>
              <a:t> (</a:t>
            </a:r>
            <a:r>
              <a:rPr lang="el-GR" dirty="0" smtClean="0"/>
              <a:t>όνομα</a:t>
            </a:r>
            <a:r>
              <a:rPr lang="en-GB" dirty="0" smtClean="0"/>
              <a:t>, </a:t>
            </a:r>
            <a:r>
              <a:rPr lang="el-GR" dirty="0" smtClean="0"/>
              <a:t>επώνυμο,</a:t>
            </a:r>
            <a:r>
              <a:rPr lang="en-GB" dirty="0" smtClean="0"/>
              <a:t> </a:t>
            </a:r>
            <a:r>
              <a:rPr lang="el-GR" dirty="0" smtClean="0"/>
              <a:t>ηλικία,</a:t>
            </a:r>
            <a:r>
              <a:rPr lang="en-GB" dirty="0" smtClean="0"/>
              <a:t> </a:t>
            </a:r>
            <a:r>
              <a:rPr lang="el-GR" dirty="0" smtClean="0"/>
              <a:t>φύλο</a:t>
            </a:r>
            <a:r>
              <a:rPr lang="en-GB" dirty="0" smtClean="0"/>
              <a:t>, </a:t>
            </a:r>
            <a:r>
              <a:rPr lang="el-GR" dirty="0" smtClean="0"/>
              <a:t>θέματα υγείας</a:t>
            </a:r>
            <a:r>
              <a:rPr lang="en-GB" dirty="0" smtClean="0"/>
              <a:t>, </a:t>
            </a:r>
            <a:r>
              <a:rPr lang="el-GR" dirty="0" smtClean="0"/>
              <a:t>φυλή</a:t>
            </a:r>
            <a:r>
              <a:rPr lang="en-GB" dirty="0" smtClean="0"/>
              <a:t>, </a:t>
            </a:r>
            <a:r>
              <a:rPr lang="el-GR" dirty="0" smtClean="0"/>
              <a:t>διεύθυνση κατοικίας</a:t>
            </a:r>
            <a:r>
              <a:rPr lang="en-GB" dirty="0" smtClean="0"/>
              <a:t>, </a:t>
            </a:r>
            <a:r>
              <a:rPr lang="el-GR" dirty="0" smtClean="0"/>
              <a:t>εθνικότητα</a:t>
            </a:r>
            <a:r>
              <a:rPr lang="en-GB" dirty="0" smtClean="0"/>
              <a:t>,</a:t>
            </a:r>
            <a:r>
              <a:rPr lang="el-GR" dirty="0" smtClean="0"/>
              <a:t> αριθμό</a:t>
            </a:r>
            <a:r>
              <a:rPr lang="en-GB" dirty="0" smtClean="0"/>
              <a:t> </a:t>
            </a:r>
            <a:r>
              <a:rPr lang="el-GR" dirty="0" smtClean="0"/>
              <a:t>τηλεφώνου</a:t>
            </a:r>
            <a:r>
              <a:rPr lang="en-GB" dirty="0" smtClean="0"/>
              <a:t>, </a:t>
            </a:r>
            <a:r>
              <a:rPr lang="el-GR" dirty="0" smtClean="0"/>
              <a:t>σεξουαλικές προτιμήσεις</a:t>
            </a:r>
            <a:r>
              <a:rPr lang="en-GB" dirty="0" smtClean="0"/>
              <a:t>, </a:t>
            </a:r>
            <a:r>
              <a:rPr lang="el-GR" dirty="0" smtClean="0"/>
              <a:t>κλπ</a:t>
            </a:r>
            <a:r>
              <a:rPr lang="en-GB" dirty="0" smtClean="0"/>
              <a:t>).</a:t>
            </a:r>
            <a:endParaRPr lang="it-IT" dirty="0"/>
          </a:p>
          <a:p>
            <a:endParaRPr lang="en-GB" dirty="0"/>
          </a:p>
          <a:p>
            <a:r>
              <a:rPr lang="el-GR" dirty="0" smtClean="0"/>
              <a:t>Φαίνεται ότι αγνοούν εντελώς την δημόσια και μόνιμη φύση αυτών των ανακοινώσεων</a:t>
            </a:r>
            <a:r>
              <a:rPr lang="en-GB" dirty="0" smtClean="0"/>
              <a:t> </a:t>
            </a:r>
            <a:r>
              <a:rPr lang="el-GR" dirty="0" smtClean="0"/>
              <a:t>και τη δυνατότητα</a:t>
            </a:r>
            <a:r>
              <a:rPr lang="en-GB" dirty="0" smtClean="0"/>
              <a:t> </a:t>
            </a:r>
            <a:r>
              <a:rPr lang="el-GR" dirty="0" smtClean="0"/>
              <a:t>που έχει ο καθένας να στείλει ότι υλικό που ανακοινώνουν οπουδήποτε και στον οποιοδήποτε παγκόσμια</a:t>
            </a:r>
            <a:r>
              <a:rPr lang="en-GB" dirty="0" smtClean="0"/>
              <a:t>.</a:t>
            </a:r>
            <a:endParaRPr lang="it-IT" dirty="0"/>
          </a:p>
          <a:p>
            <a:endParaRPr lang="it-IT" sz="2000" dirty="0">
              <a:solidFill>
                <a:srgbClr val="404040"/>
              </a:solidFill>
              <a:latin typeface="Calibri" pitchFamily="34" charset="0"/>
            </a:endParaRPr>
          </a:p>
        </p:txBody>
      </p:sp>
      <p:sp>
        <p:nvSpPr>
          <p:cNvPr id="20" name="Right Arrow 19"/>
          <p:cNvSpPr/>
          <p:nvPr/>
        </p:nvSpPr>
        <p:spPr>
          <a:xfrm>
            <a:off x="3352800" y="2105540"/>
            <a:ext cx="1053515" cy="490290"/>
          </a:xfrm>
          <a:prstGeom prst="lef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21" name="Right Arrow 20"/>
          <p:cNvSpPr/>
          <p:nvPr/>
        </p:nvSpPr>
        <p:spPr>
          <a:xfrm>
            <a:off x="3352800" y="4730216"/>
            <a:ext cx="1053515" cy="490290"/>
          </a:xfrm>
          <a:prstGeom prst="lef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33802" name="Title 8"/>
          <p:cNvSpPr>
            <a:spLocks noGrp="1"/>
          </p:cNvSpPr>
          <p:nvPr>
            <p:ph type="title"/>
          </p:nvPr>
        </p:nvSpPr>
        <p:spPr>
          <a:xfrm>
            <a:off x="434975" y="76200"/>
            <a:ext cx="6651625" cy="735013"/>
          </a:xfrm>
        </p:spPr>
        <p:txBody>
          <a:bodyPr>
            <a:normAutofit/>
          </a:bodyPr>
          <a:lstStyle/>
          <a:p>
            <a:r>
              <a:rPr lang="el-GR" b="1" dirty="0" smtClean="0"/>
              <a:t>Ανακοίνωση προσωπικών πληροφοριών</a:t>
            </a:r>
            <a:r>
              <a:rPr lang="it-IT" b="1" dirty="0" smtClean="0"/>
              <a:t> </a:t>
            </a:r>
            <a:endParaRPr lang="it-IT" dirty="0"/>
          </a:p>
        </p:txBody>
      </p:sp>
      <p:pic>
        <p:nvPicPr>
          <p:cNvPr id="2" name="Immagine 1" descr="Unknown.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5536" y="1700808"/>
            <a:ext cx="4065765" cy="2808312"/>
          </a:xfrm>
          <a:prstGeom prst="rect">
            <a:avLst/>
          </a:prstGeom>
        </p:spPr>
      </p:pic>
    </p:spTree>
    <p:custDataLst>
      <p:tags r:id="rId1"/>
    </p:custData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2" name="Title 8"/>
          <p:cNvSpPr>
            <a:spLocks noGrp="1"/>
          </p:cNvSpPr>
          <p:nvPr>
            <p:ph type="title"/>
          </p:nvPr>
        </p:nvSpPr>
        <p:spPr>
          <a:xfrm>
            <a:off x="434975" y="76200"/>
            <a:ext cx="6651625" cy="735013"/>
          </a:xfrm>
        </p:spPr>
        <p:txBody>
          <a:bodyPr>
            <a:normAutofit/>
          </a:bodyPr>
          <a:lstStyle/>
          <a:p>
            <a:r>
              <a:rPr lang="it-IT" b="1" dirty="0"/>
              <a:t> </a:t>
            </a:r>
            <a:r>
              <a:rPr lang="el-GR" b="1" dirty="0" smtClean="0"/>
              <a:t>Επικίνδυνη </a:t>
            </a:r>
            <a:r>
              <a:rPr lang="el-GR" b="1" dirty="0" smtClean="0"/>
              <a:t>Σ</a:t>
            </a:r>
            <a:r>
              <a:rPr lang="el-GR" b="1" dirty="0" smtClean="0"/>
              <a:t>εξουαλική </a:t>
            </a:r>
            <a:r>
              <a:rPr lang="el-GR" b="1" dirty="0" smtClean="0"/>
              <a:t>Σ</a:t>
            </a:r>
            <a:r>
              <a:rPr lang="el-GR" b="1" dirty="0" smtClean="0"/>
              <a:t>υμπεριφορά</a:t>
            </a:r>
            <a:endParaRPr lang="it-IT" dirty="0"/>
          </a:p>
        </p:txBody>
      </p:sp>
      <p:sp>
        <p:nvSpPr>
          <p:cNvPr id="3" name="CasellaDiTesto 2"/>
          <p:cNvSpPr txBox="1"/>
          <p:nvPr/>
        </p:nvSpPr>
        <p:spPr>
          <a:xfrm>
            <a:off x="5513294" y="1583765"/>
            <a:ext cx="3811234" cy="369332"/>
          </a:xfrm>
          <a:prstGeom prst="rect">
            <a:avLst/>
          </a:prstGeom>
          <a:noFill/>
        </p:spPr>
        <p:txBody>
          <a:bodyPr wrap="square" rtlCol="0">
            <a:spAutoFit/>
          </a:bodyPr>
          <a:lstStyle/>
          <a:p>
            <a:endParaRPr lang="it-IT" dirty="0"/>
          </a:p>
        </p:txBody>
      </p:sp>
      <p:sp>
        <p:nvSpPr>
          <p:cNvPr id="9" name="CasellaDiTesto 8"/>
          <p:cNvSpPr txBox="1"/>
          <p:nvPr/>
        </p:nvSpPr>
        <p:spPr>
          <a:xfrm>
            <a:off x="323528" y="1916832"/>
            <a:ext cx="3107765" cy="4524315"/>
          </a:xfrm>
          <a:prstGeom prst="rect">
            <a:avLst/>
          </a:prstGeom>
          <a:noFill/>
        </p:spPr>
        <p:txBody>
          <a:bodyPr wrap="square" rtlCol="0">
            <a:spAutoFit/>
          </a:bodyPr>
          <a:lstStyle/>
          <a:p>
            <a:r>
              <a:rPr lang="el-GR" dirty="0" smtClean="0"/>
              <a:t>Τα νεαρά άτομα χρησιμοποιούν υπηρεσίες διαδικτυακών κοινοτήτων</a:t>
            </a:r>
            <a:r>
              <a:rPr lang="en-US" dirty="0" smtClean="0"/>
              <a:t> </a:t>
            </a:r>
            <a:r>
              <a:rPr lang="el-GR" dirty="0" smtClean="0"/>
              <a:t>για να κάνουν επαφές με άλλους για σεξουαλικά θέματα</a:t>
            </a:r>
            <a:r>
              <a:rPr lang="en-US" dirty="0" smtClean="0"/>
              <a:t>, </a:t>
            </a:r>
            <a:r>
              <a:rPr lang="el-GR" dirty="0" smtClean="0"/>
              <a:t>που φτάνουν από </a:t>
            </a:r>
            <a:r>
              <a:rPr lang="en-US" dirty="0" smtClean="0"/>
              <a:t>online </a:t>
            </a:r>
            <a:r>
              <a:rPr lang="el-GR" dirty="0" smtClean="0"/>
              <a:t>συζητήσεις για το</a:t>
            </a:r>
            <a:r>
              <a:rPr lang="en-US" dirty="0" smtClean="0"/>
              <a:t> </a:t>
            </a:r>
            <a:r>
              <a:rPr lang="el-GR" dirty="0" smtClean="0"/>
              <a:t>σεξ</a:t>
            </a:r>
            <a:r>
              <a:rPr lang="en-US" dirty="0" smtClean="0"/>
              <a:t> </a:t>
            </a:r>
            <a:r>
              <a:rPr lang="el-GR" dirty="0" smtClean="0"/>
              <a:t>μέχρι και</a:t>
            </a:r>
            <a:r>
              <a:rPr lang="en-US" dirty="0" smtClean="0"/>
              <a:t> “</a:t>
            </a:r>
            <a:r>
              <a:rPr lang="el-GR" dirty="0" smtClean="0"/>
              <a:t>ζευγαρώματα</a:t>
            </a:r>
            <a:r>
              <a:rPr lang="en-US" dirty="0" smtClean="0"/>
              <a:t>”.</a:t>
            </a:r>
            <a:endParaRPr lang="en-US" dirty="0"/>
          </a:p>
          <a:p>
            <a:endParaRPr lang="it-IT" dirty="0"/>
          </a:p>
          <a:p>
            <a:endParaRPr lang="it-IT" dirty="0"/>
          </a:p>
          <a:p>
            <a:r>
              <a:rPr lang="el-GR" dirty="0" smtClean="0"/>
              <a:t>Στο πλαίσιο αυτών των σχέσεων</a:t>
            </a:r>
            <a:r>
              <a:rPr lang="en-US" dirty="0" smtClean="0"/>
              <a:t>, </a:t>
            </a:r>
            <a:r>
              <a:rPr lang="el-GR" dirty="0" smtClean="0"/>
              <a:t>μπορεί να ανακοινώσουν ή να </a:t>
            </a:r>
            <a:r>
              <a:rPr lang="en-US" dirty="0" smtClean="0"/>
              <a:t> </a:t>
            </a:r>
            <a:r>
              <a:rPr lang="el-GR" dirty="0" smtClean="0"/>
              <a:t>παρέχουν σεξουαλικά υπονοούμενα ή και ακριβείς εικόνες ή </a:t>
            </a:r>
            <a:r>
              <a:rPr lang="en-US" dirty="0" smtClean="0"/>
              <a:t>video</a:t>
            </a:r>
            <a:endParaRPr lang="en-US" dirty="0"/>
          </a:p>
        </p:txBody>
      </p:sp>
      <p:pic>
        <p:nvPicPr>
          <p:cNvPr id="14" name="Immagine 13" descr="images.jpe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9552668">
            <a:off x="4580435" y="2429765"/>
            <a:ext cx="3621445" cy="2819400"/>
          </a:xfrm>
          <a:prstGeom prst="rect">
            <a:avLst/>
          </a:prstGeom>
        </p:spPr>
      </p:pic>
    </p:spTree>
    <p:custDataLst>
      <p:tags r:id="rId1"/>
    </p:custDataLst>
    <p:extLst>
      <p:ext uri="{BB962C8B-B14F-4D97-AF65-F5344CB8AC3E}">
        <p14:creationId xmlns:p14="http://schemas.microsoft.com/office/powerpoint/2010/main" xmlns="" val="19792092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2" name="Title 8"/>
          <p:cNvSpPr>
            <a:spLocks noGrp="1"/>
          </p:cNvSpPr>
          <p:nvPr>
            <p:ph type="title"/>
          </p:nvPr>
        </p:nvSpPr>
        <p:spPr>
          <a:xfrm>
            <a:off x="434975" y="76200"/>
            <a:ext cx="6651625" cy="735013"/>
          </a:xfrm>
        </p:spPr>
        <p:txBody>
          <a:bodyPr>
            <a:normAutofit/>
          </a:bodyPr>
          <a:lstStyle/>
          <a:p>
            <a:r>
              <a:rPr lang="it-IT" b="1" dirty="0"/>
              <a:t> </a:t>
            </a:r>
            <a:r>
              <a:rPr lang="el-GR" b="1" dirty="0" smtClean="0"/>
              <a:t>Διαδικασία αποπλάνησης </a:t>
            </a:r>
            <a:r>
              <a:rPr lang="el-GR" b="1" dirty="0" smtClean="0"/>
              <a:t>(</a:t>
            </a:r>
            <a:r>
              <a:rPr lang="en-GB" b="1" dirty="0" smtClean="0"/>
              <a:t>Grooming</a:t>
            </a:r>
            <a:r>
              <a:rPr lang="el-GR" b="1" dirty="0" smtClean="0"/>
              <a:t>) </a:t>
            </a:r>
            <a:endParaRPr lang="it-IT" dirty="0"/>
          </a:p>
        </p:txBody>
      </p:sp>
      <p:sp>
        <p:nvSpPr>
          <p:cNvPr id="3" name="CasellaDiTesto 2"/>
          <p:cNvSpPr txBox="1"/>
          <p:nvPr/>
        </p:nvSpPr>
        <p:spPr>
          <a:xfrm>
            <a:off x="5513294" y="1583765"/>
            <a:ext cx="3811234" cy="369332"/>
          </a:xfrm>
          <a:prstGeom prst="rect">
            <a:avLst/>
          </a:prstGeom>
          <a:noFill/>
        </p:spPr>
        <p:txBody>
          <a:bodyPr wrap="square" rtlCol="0">
            <a:spAutoFit/>
          </a:bodyPr>
          <a:lstStyle/>
          <a:p>
            <a:endParaRPr lang="it-IT" dirty="0"/>
          </a:p>
        </p:txBody>
      </p:sp>
      <p:sp>
        <p:nvSpPr>
          <p:cNvPr id="9" name="Rettangolo 8"/>
          <p:cNvSpPr/>
          <p:nvPr/>
        </p:nvSpPr>
        <p:spPr>
          <a:xfrm>
            <a:off x="5076056" y="1412776"/>
            <a:ext cx="2915816" cy="4524315"/>
          </a:xfrm>
          <a:prstGeom prst="rect">
            <a:avLst/>
          </a:prstGeom>
        </p:spPr>
        <p:txBody>
          <a:bodyPr wrap="square">
            <a:spAutoFit/>
          </a:bodyPr>
          <a:lstStyle/>
          <a:p>
            <a:r>
              <a:rPr lang="el-GR" dirty="0" smtClean="0"/>
              <a:t>Το </a:t>
            </a:r>
            <a:r>
              <a:rPr lang="en-US" dirty="0" smtClean="0"/>
              <a:t>Grooming </a:t>
            </a:r>
            <a:r>
              <a:rPr lang="el-GR" dirty="0" smtClean="0"/>
              <a:t>είναι ο όρος που χρησιμοποιείται για να περιγράψει συμπεριφορές που επιστρατεύει ο δράστης για να στοχεύσει και να προετοιμάσει τα παιδιά για αποπλάνηση</a:t>
            </a:r>
            <a:r>
              <a:rPr lang="en-US" dirty="0" smtClean="0"/>
              <a:t>.</a:t>
            </a:r>
            <a:endParaRPr lang="en-US" dirty="0" smtClean="0"/>
          </a:p>
          <a:p>
            <a:endParaRPr lang="en-US" dirty="0"/>
          </a:p>
          <a:p>
            <a:r>
              <a:rPr lang="el-GR" dirty="0" smtClean="0"/>
              <a:t>Ένα από τα προβλήματα για τους επαγγελματίες </a:t>
            </a:r>
            <a:r>
              <a:rPr lang="en-US" dirty="0" smtClean="0"/>
              <a:t> </a:t>
            </a:r>
            <a:r>
              <a:rPr lang="el-GR" dirty="0" smtClean="0"/>
              <a:t>και τους γονείς είναι ότι τα σημάδια ότι ένα άτομο προσπαθεί να αποπλανήσει ένα παιδί είναι πολύ διακριτικά και δύσκολα αναγνωρίζονται</a:t>
            </a:r>
            <a:r>
              <a:rPr lang="en-US" dirty="0" smtClean="0"/>
              <a:t>.</a:t>
            </a:r>
            <a:endParaRPr lang="it-IT" dirty="0"/>
          </a:p>
        </p:txBody>
      </p:sp>
      <p:pic>
        <p:nvPicPr>
          <p:cNvPr id="2" name="Immagine 1" descr="e.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3528" y="1844824"/>
            <a:ext cx="4193407" cy="3168352"/>
          </a:xfrm>
          <a:prstGeom prst="rect">
            <a:avLst/>
          </a:prstGeom>
        </p:spPr>
      </p:pic>
    </p:spTree>
    <p:custDataLst>
      <p:tags r:id="rId1"/>
    </p:custDataLst>
    <p:extLst>
      <p:ext uri="{BB962C8B-B14F-4D97-AF65-F5344CB8AC3E}">
        <p14:creationId xmlns:p14="http://schemas.microsoft.com/office/powerpoint/2010/main" xmlns="" val="152852613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2" name="Title 8"/>
          <p:cNvSpPr>
            <a:spLocks noGrp="1"/>
          </p:cNvSpPr>
          <p:nvPr>
            <p:ph type="title"/>
          </p:nvPr>
        </p:nvSpPr>
        <p:spPr>
          <a:xfrm>
            <a:off x="434975" y="76201"/>
            <a:ext cx="7089353" cy="616496"/>
          </a:xfrm>
        </p:spPr>
        <p:txBody>
          <a:bodyPr>
            <a:normAutofit fontScale="90000"/>
          </a:bodyPr>
          <a:lstStyle/>
          <a:p>
            <a:r>
              <a:rPr lang="el-GR" b="1" dirty="0" smtClean="0"/>
              <a:t>Κοινότητες Αυτοκτονικών και αυτοτραυματισμού</a:t>
            </a:r>
            <a:endParaRPr lang="it-IT" dirty="0"/>
          </a:p>
        </p:txBody>
      </p:sp>
      <p:sp>
        <p:nvSpPr>
          <p:cNvPr id="3" name="CasellaDiTesto 2"/>
          <p:cNvSpPr txBox="1"/>
          <p:nvPr/>
        </p:nvSpPr>
        <p:spPr>
          <a:xfrm>
            <a:off x="5513294" y="1583765"/>
            <a:ext cx="3811234" cy="369332"/>
          </a:xfrm>
          <a:prstGeom prst="rect">
            <a:avLst/>
          </a:prstGeom>
          <a:noFill/>
        </p:spPr>
        <p:txBody>
          <a:bodyPr wrap="square" rtlCol="0">
            <a:spAutoFit/>
          </a:bodyPr>
          <a:lstStyle/>
          <a:p>
            <a:endParaRPr lang="it-IT" dirty="0"/>
          </a:p>
        </p:txBody>
      </p:sp>
      <p:sp>
        <p:nvSpPr>
          <p:cNvPr id="9" name="Rettangolo 8"/>
          <p:cNvSpPr/>
          <p:nvPr/>
        </p:nvSpPr>
        <p:spPr>
          <a:xfrm>
            <a:off x="4139952" y="2636912"/>
            <a:ext cx="4032448" cy="2862322"/>
          </a:xfrm>
          <a:prstGeom prst="rect">
            <a:avLst/>
          </a:prstGeom>
        </p:spPr>
        <p:txBody>
          <a:bodyPr wrap="square">
            <a:spAutoFit/>
          </a:bodyPr>
          <a:lstStyle/>
          <a:p>
            <a:r>
              <a:rPr lang="el-GR" dirty="0" smtClean="0"/>
              <a:t>Νεαρά άτομα με κατάθλιψη αλληλεπιδρούν με ιστοσελίδες και ομάδες που δίνουν πληροφορίες για μεθόδους αυτοκτονίας και αυτοτραυματισμού και ενθαρρύνουν τέτοιες πράξεις</a:t>
            </a:r>
            <a:r>
              <a:rPr lang="en-GB" dirty="0" smtClean="0"/>
              <a:t>.</a:t>
            </a:r>
            <a:endParaRPr lang="it-IT" dirty="0"/>
          </a:p>
          <a:p>
            <a:r>
              <a:rPr lang="en-GB" dirty="0"/>
              <a:t> </a:t>
            </a:r>
            <a:endParaRPr lang="it-IT" dirty="0"/>
          </a:p>
          <a:p>
            <a:r>
              <a:rPr lang="el-GR" dirty="0" smtClean="0"/>
              <a:t>Στους αυτοτραυματισμούς περιλαμβάνονται κοψίματα</a:t>
            </a:r>
            <a:r>
              <a:rPr lang="en-GB" dirty="0" smtClean="0"/>
              <a:t>, </a:t>
            </a:r>
            <a:r>
              <a:rPr lang="el-GR" dirty="0" smtClean="0"/>
              <a:t>ανορεξία</a:t>
            </a:r>
            <a:r>
              <a:rPr lang="en-GB" dirty="0" smtClean="0"/>
              <a:t>, </a:t>
            </a:r>
            <a:r>
              <a:rPr lang="el-GR" dirty="0" smtClean="0"/>
              <a:t>λιποθυμία</a:t>
            </a:r>
            <a:r>
              <a:rPr lang="en-GB" dirty="0" smtClean="0"/>
              <a:t>.</a:t>
            </a:r>
            <a:endParaRPr lang="it-IT" dirty="0"/>
          </a:p>
        </p:txBody>
      </p:sp>
      <p:pic>
        <p:nvPicPr>
          <p:cNvPr id="10" name="Immagine 9"/>
          <p:cNvPicPr>
            <a:picLocks noChangeAspect="1"/>
          </p:cNvPicPr>
          <p:nvPr/>
        </p:nvPicPr>
        <p:blipFill>
          <a:blip r:embed="rId4" cstate="print"/>
          <a:stretch>
            <a:fillRect/>
          </a:stretch>
        </p:blipFill>
        <p:spPr>
          <a:xfrm>
            <a:off x="611560" y="2132856"/>
            <a:ext cx="3024336" cy="3942838"/>
          </a:xfrm>
          <a:prstGeom prst="rect">
            <a:avLst/>
          </a:prstGeom>
        </p:spPr>
      </p:pic>
    </p:spTree>
    <p:custDataLst>
      <p:tags r:id="rId1"/>
    </p:custDataLst>
    <p:extLst>
      <p:ext uri="{BB962C8B-B14F-4D97-AF65-F5344CB8AC3E}">
        <p14:creationId xmlns:p14="http://schemas.microsoft.com/office/powerpoint/2010/main" xmlns="" val="129031274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2" name="Title 8"/>
          <p:cNvSpPr>
            <a:spLocks noGrp="1"/>
          </p:cNvSpPr>
          <p:nvPr>
            <p:ph type="title"/>
          </p:nvPr>
        </p:nvSpPr>
        <p:spPr>
          <a:xfrm>
            <a:off x="434975" y="76200"/>
            <a:ext cx="6651625" cy="688503"/>
          </a:xfrm>
        </p:spPr>
        <p:txBody>
          <a:bodyPr>
            <a:normAutofit/>
          </a:bodyPr>
          <a:lstStyle/>
          <a:p>
            <a:r>
              <a:rPr lang="it-IT" b="1" dirty="0"/>
              <a:t> </a:t>
            </a:r>
            <a:r>
              <a:rPr lang="el-GR" b="1" dirty="0" smtClean="0"/>
              <a:t>Βίαια </a:t>
            </a:r>
            <a:r>
              <a:rPr lang="el-GR" b="1" dirty="0" err="1" smtClean="0"/>
              <a:t>Βιντεο</a:t>
            </a:r>
            <a:r>
              <a:rPr lang="el-GR" b="1" dirty="0" smtClean="0"/>
              <a:t>-παιχνίδια</a:t>
            </a:r>
            <a:endParaRPr lang="it-IT" dirty="0"/>
          </a:p>
        </p:txBody>
      </p:sp>
      <p:sp>
        <p:nvSpPr>
          <p:cNvPr id="3" name="CasellaDiTesto 2"/>
          <p:cNvSpPr txBox="1"/>
          <p:nvPr/>
        </p:nvSpPr>
        <p:spPr>
          <a:xfrm>
            <a:off x="5513294" y="1583765"/>
            <a:ext cx="3811234" cy="369332"/>
          </a:xfrm>
          <a:prstGeom prst="rect">
            <a:avLst/>
          </a:prstGeom>
          <a:noFill/>
        </p:spPr>
        <p:txBody>
          <a:bodyPr wrap="square" rtlCol="0">
            <a:spAutoFit/>
          </a:bodyPr>
          <a:lstStyle/>
          <a:p>
            <a:endParaRPr lang="it-IT" dirty="0"/>
          </a:p>
        </p:txBody>
      </p:sp>
      <p:sp>
        <p:nvSpPr>
          <p:cNvPr id="9" name="Rettangolo 8"/>
          <p:cNvSpPr/>
          <p:nvPr/>
        </p:nvSpPr>
        <p:spPr>
          <a:xfrm>
            <a:off x="5796136" y="1268760"/>
            <a:ext cx="2736304" cy="4524315"/>
          </a:xfrm>
          <a:prstGeom prst="rect">
            <a:avLst/>
          </a:prstGeom>
        </p:spPr>
        <p:txBody>
          <a:bodyPr wrap="square">
            <a:spAutoFit/>
          </a:bodyPr>
          <a:lstStyle/>
          <a:p>
            <a:r>
              <a:rPr lang="el-GR" dirty="0" smtClean="0"/>
              <a:t>Βίαια βίντεο-παιχνίδια συχνά περιλαμβάνουν σεξουαλικά ή βασισμένα σε προκαταλήψεις θύματα.</a:t>
            </a:r>
            <a:endParaRPr lang="it-IT" dirty="0"/>
          </a:p>
          <a:p>
            <a:r>
              <a:rPr lang="en-GB" dirty="0"/>
              <a:t> </a:t>
            </a:r>
            <a:endParaRPr lang="it-IT" dirty="0"/>
          </a:p>
          <a:p>
            <a:r>
              <a:rPr lang="el-GR" dirty="0" smtClean="0"/>
              <a:t>Τα νεαρά άτομα παίζουν </a:t>
            </a:r>
            <a:r>
              <a:rPr lang="en-GB" dirty="0" smtClean="0"/>
              <a:t>online</a:t>
            </a:r>
            <a:r>
              <a:rPr lang="el-GR" dirty="0" smtClean="0"/>
              <a:t> παιχνίδια προσομοίωσης</a:t>
            </a:r>
            <a:r>
              <a:rPr lang="en-GB" dirty="0" smtClean="0"/>
              <a:t>, </a:t>
            </a:r>
            <a:r>
              <a:rPr lang="el-GR" dirty="0" smtClean="0"/>
              <a:t>τα οποία ενισχύουν την αντίληψη ότι όλες οι αλληλεπιδράσεις  που συμβαίνουν </a:t>
            </a:r>
            <a:r>
              <a:rPr lang="en-GB" dirty="0" smtClean="0"/>
              <a:t>online</a:t>
            </a:r>
            <a:r>
              <a:rPr lang="en-GB" dirty="0"/>
              <a:t>, </a:t>
            </a:r>
            <a:r>
              <a:rPr lang="el-GR" dirty="0" smtClean="0"/>
              <a:t>συμπεριλαμβανομένων και των βίαιων, είναι </a:t>
            </a:r>
            <a:r>
              <a:rPr lang="en-GB" dirty="0" smtClean="0"/>
              <a:t>“</a:t>
            </a:r>
            <a:r>
              <a:rPr lang="el-GR" dirty="0" smtClean="0"/>
              <a:t>μόνο ένα παιχνίδι</a:t>
            </a:r>
            <a:r>
              <a:rPr lang="en-GB" dirty="0" smtClean="0"/>
              <a:t>”</a:t>
            </a:r>
            <a:r>
              <a:rPr lang="el-GR" dirty="0" smtClean="0"/>
              <a:t>.</a:t>
            </a:r>
            <a:endParaRPr lang="it-IT" dirty="0"/>
          </a:p>
        </p:txBody>
      </p:sp>
      <p:pic>
        <p:nvPicPr>
          <p:cNvPr id="4" name="Immagine 3" descr="imagesok.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9551" y="1052736"/>
            <a:ext cx="5038281" cy="4824536"/>
          </a:xfrm>
          <a:prstGeom prst="rect">
            <a:avLst/>
          </a:prstGeom>
        </p:spPr>
      </p:pic>
    </p:spTree>
    <p:custDataLst>
      <p:tags r:id="rId1"/>
    </p:custDataLst>
    <p:extLst>
      <p:ext uri="{BB962C8B-B14F-4D97-AF65-F5344CB8AC3E}">
        <p14:creationId xmlns:p14="http://schemas.microsoft.com/office/powerpoint/2010/main" xmlns="" val="64968822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03848" y="1340768"/>
            <a:ext cx="4572000" cy="3939540"/>
          </a:xfrm>
          <a:prstGeom prst="rect">
            <a:avLst/>
          </a:prstGeom>
        </p:spPr>
        <p:txBody>
          <a:bodyPr>
            <a:spAutoFit/>
          </a:bodyPr>
          <a:lstStyle/>
          <a:p>
            <a:pPr algn="ctr"/>
            <a:r>
              <a:rPr lang="el-GR" sz="4000" b="1" dirty="0" smtClean="0"/>
              <a:t>Για περισσότερες πληροφορίες στο </a:t>
            </a:r>
            <a:r>
              <a:rPr lang="en-US" sz="4000" b="1" dirty="0" smtClean="0"/>
              <a:t> </a:t>
            </a:r>
            <a:r>
              <a:rPr lang="en-US" sz="4000" b="1" dirty="0" smtClean="0"/>
              <a:t>on </a:t>
            </a:r>
            <a:r>
              <a:rPr lang="en-US" sz="4000" b="1" dirty="0" smtClean="0"/>
              <a:t>line</a:t>
            </a:r>
            <a:r>
              <a:rPr lang="el-GR" sz="4000" b="1" dirty="0" smtClean="0"/>
              <a:t> </a:t>
            </a:r>
            <a:r>
              <a:rPr lang="el-GR" sz="4000" b="1" dirty="0" err="1" smtClean="0"/>
              <a:t>σερφάρισμα</a:t>
            </a:r>
            <a:r>
              <a:rPr lang="en-US" b="1" dirty="0" smtClean="0"/>
              <a:t>:</a:t>
            </a:r>
            <a:endParaRPr lang="en-US" b="1" dirty="0" smtClean="0"/>
          </a:p>
          <a:p>
            <a:pPr algn="ctr"/>
            <a:endParaRPr lang="en-US" b="1" dirty="0"/>
          </a:p>
          <a:p>
            <a:pPr algn="ctr"/>
            <a:endParaRPr lang="en-US" b="1" dirty="0" smtClean="0"/>
          </a:p>
          <a:p>
            <a:pPr algn="ctr"/>
            <a:endParaRPr lang="en-US" b="1" dirty="0"/>
          </a:p>
          <a:p>
            <a:pPr algn="ctr"/>
            <a:endParaRPr lang="en-US" dirty="0"/>
          </a:p>
          <a:p>
            <a:pPr algn="ctr"/>
            <a:endParaRPr lang="it-IT" dirty="0"/>
          </a:p>
        </p:txBody>
      </p:sp>
      <p:grpSp>
        <p:nvGrpSpPr>
          <p:cNvPr id="7" name="Group 23"/>
          <p:cNvGrpSpPr>
            <a:grpSpLocks/>
          </p:cNvGrpSpPr>
          <p:nvPr/>
        </p:nvGrpSpPr>
        <p:grpSpPr bwMode="auto">
          <a:xfrm>
            <a:off x="971600" y="1556792"/>
            <a:ext cx="2057400" cy="2708275"/>
            <a:chOff x="6324600" y="1587511"/>
            <a:chExt cx="2057400" cy="2708434"/>
          </a:xfrm>
        </p:grpSpPr>
        <p:sp>
          <p:nvSpPr>
            <p:cNvPr id="12"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t>             </a:t>
              </a:r>
            </a:p>
          </p:txBody>
        </p:sp>
        <p:sp>
          <p:nvSpPr>
            <p:cNvPr id="13" name="TextBox 16"/>
            <p:cNvSpPr txBox="1"/>
            <p:nvPr/>
          </p:nvSpPr>
          <p:spPr>
            <a:xfrm>
              <a:off x="6721604" y="1587511"/>
              <a:ext cx="1219200" cy="2708434"/>
            </a:xfrm>
            <a:prstGeom prst="rect">
              <a:avLst/>
            </a:prstGeom>
            <a:noFill/>
          </p:spPr>
          <p:txBody>
            <a:bodyPr>
              <a:spAutoFit/>
            </a:bodyPr>
            <a:lstStyle/>
            <a:p>
              <a:pPr fontAlgn="auto">
                <a:spcBef>
                  <a:spcPts val="0"/>
                </a:spcBef>
                <a:spcAft>
                  <a:spcPts val="0"/>
                </a:spcAft>
                <a:defRPr/>
              </a:pPr>
              <a:r>
                <a:rPr lang="it-IT" sz="17000" b="1">
                  <a:solidFill>
                    <a:srgbClr val="65B131">
                      <a:alpha val="64000"/>
                    </a:srgbClr>
                  </a:solidFill>
                  <a:latin typeface="+mj-lt"/>
                  <a:cs typeface="Arial" pitchFamily="34" charset="0"/>
                </a:rPr>
                <a:t>3</a:t>
              </a:r>
            </a:p>
          </p:txBody>
        </p:sp>
        <p:sp>
          <p:nvSpPr>
            <p:cNvPr id="14" name="TextBox 17"/>
            <p:cNvSpPr txBox="1"/>
            <p:nvPr/>
          </p:nvSpPr>
          <p:spPr>
            <a:xfrm>
              <a:off x="6411912" y="2675012"/>
              <a:ext cx="1930400" cy="665202"/>
            </a:xfrm>
            <a:prstGeom prst="rect">
              <a:avLst/>
            </a:prstGeom>
            <a:noFill/>
          </p:spPr>
          <p:txBody>
            <a:bodyPr>
              <a:normAutofit/>
            </a:bodyPr>
            <a:lstStyle/>
            <a:p>
              <a:pPr algn="ctr" fontAlgn="auto">
                <a:lnSpc>
                  <a:spcPct val="80000"/>
                </a:lnSpc>
                <a:spcBef>
                  <a:spcPts val="0"/>
                </a:spcBef>
                <a:spcAft>
                  <a:spcPts val="0"/>
                </a:spcAft>
                <a:defRPr/>
              </a:pPr>
              <a:r>
                <a:rPr lang="en-US" sz="2200" b="1" dirty="0" smtClean="0">
                  <a:solidFill>
                    <a:schemeClr val="bg1"/>
                  </a:solidFill>
                  <a:effectLst>
                    <a:outerShdw blurRad="50800" dist="25400" dir="5400000" algn="t" rotWithShape="0">
                      <a:prstClr val="black">
                        <a:alpha val="15000"/>
                      </a:prstClr>
                    </a:outerShdw>
                  </a:effectLst>
                  <a:latin typeface="+mn-lt"/>
                  <a:cs typeface="+mn-cs"/>
                </a:rPr>
                <a:t>SURFING</a:t>
              </a:r>
            </a:p>
            <a:p>
              <a:pPr algn="ctr" fontAlgn="auto">
                <a:lnSpc>
                  <a:spcPct val="80000"/>
                </a:lnSpc>
                <a:spcBef>
                  <a:spcPts val="0"/>
                </a:spcBef>
                <a:spcAft>
                  <a:spcPts val="0"/>
                </a:spcAft>
                <a:defRPr/>
              </a:pPr>
              <a:r>
                <a:rPr lang="en-US" sz="2200" b="1" dirty="0" smtClean="0">
                  <a:solidFill>
                    <a:schemeClr val="bg1"/>
                  </a:solidFill>
                  <a:effectLst>
                    <a:outerShdw blurRad="50800" dist="25400" dir="5400000" algn="t" rotWithShape="0">
                      <a:prstClr val="black">
                        <a:alpha val="15000"/>
                      </a:prstClr>
                    </a:outerShdw>
                  </a:effectLst>
                  <a:latin typeface="+mn-lt"/>
                  <a:cs typeface="+mn-cs"/>
                </a:rPr>
                <a:t>ONLINE</a:t>
              </a:r>
              <a:endParaRPr lang="en-US" sz="2200" b="1" dirty="0">
                <a:solidFill>
                  <a:schemeClr val="bg1"/>
                </a:solidFill>
                <a:effectLst>
                  <a:outerShdw blurRad="50800" dist="25400" dir="5400000" algn="t" rotWithShape="0">
                    <a:prstClr val="black">
                      <a:alpha val="15000"/>
                    </a:prstClr>
                  </a:outerShdw>
                </a:effectLst>
                <a:latin typeface="+mn-lt"/>
                <a:cs typeface="+mn-cs"/>
              </a:endParaRPr>
            </a:p>
          </p:txBody>
        </p:sp>
        <p:sp>
          <p:nvSpPr>
            <p:cNvPr id="15"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       </a:t>
              </a:r>
            </a:p>
          </p:txBody>
        </p:sp>
      </p:grpSp>
    </p:spTree>
    <p:extLst>
      <p:ext uri="{BB962C8B-B14F-4D97-AF65-F5344CB8AC3E}">
        <p14:creationId xmlns:p14="http://schemas.microsoft.com/office/powerpoint/2010/main" xmlns="" val="3659876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20688"/>
            <a:ext cx="7924800" cy="468337"/>
          </a:xfrm>
          <a:prstGeom prst="rect">
            <a:avLst/>
          </a:prstGeom>
          <a:noFill/>
        </p:spPr>
        <p:txBody>
          <a:bodyPr>
            <a:normAutofit fontScale="70000" lnSpcReduction="20000"/>
          </a:bodyPr>
          <a:lstStyle/>
          <a:p>
            <a:pPr fontAlgn="auto">
              <a:spcBef>
                <a:spcPts val="0"/>
              </a:spcBef>
              <a:spcAft>
                <a:spcPts val="0"/>
              </a:spcAft>
              <a:defRPr/>
            </a:pPr>
            <a:r>
              <a:rPr lang="el-GR" sz="4000" b="1" dirty="0" smtClean="0"/>
              <a:t>Αρνητική </a:t>
            </a:r>
            <a:r>
              <a:rPr lang="el-GR" sz="4000" dirty="0" smtClean="0"/>
              <a:t>χρήση των ΤΠΕ από τα νεαρά άτομα</a:t>
            </a:r>
            <a:r>
              <a:rPr lang="it-IT" sz="4000" dirty="0" smtClean="0"/>
              <a:t> </a:t>
            </a:r>
            <a:endParaRPr lang="it-IT" sz="4000" dirty="0">
              <a:solidFill>
                <a:schemeClr val="tx1">
                  <a:lumMod val="50000"/>
                  <a:lumOff val="50000"/>
                </a:schemeClr>
              </a:solidFill>
              <a:latin typeface="+mj-lt"/>
              <a:cs typeface="Arial" pitchFamily="34" charset="0"/>
            </a:endParaRPr>
          </a:p>
        </p:txBody>
      </p:sp>
      <p:sp>
        <p:nvSpPr>
          <p:cNvPr id="12" name="Rectangle 11"/>
          <p:cNvSpPr/>
          <p:nvPr/>
        </p:nvSpPr>
        <p:spPr>
          <a:xfrm>
            <a:off x="8686800" y="528478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solidFill>
                  <a:srgbClr val="FF6600"/>
                </a:solidFill>
              </a:rPr>
              <a:t>           </a:t>
            </a:r>
          </a:p>
        </p:txBody>
      </p:sp>
      <p:grpSp>
        <p:nvGrpSpPr>
          <p:cNvPr id="19462" name="Group 22"/>
          <p:cNvGrpSpPr>
            <a:grpSpLocks/>
          </p:cNvGrpSpPr>
          <p:nvPr/>
        </p:nvGrpSpPr>
        <p:grpSpPr bwMode="auto">
          <a:xfrm>
            <a:off x="3491880" y="1844824"/>
            <a:ext cx="2057400" cy="2708275"/>
            <a:chOff x="3543300" y="1591943"/>
            <a:chExt cx="2057400" cy="2708434"/>
          </a:xfrm>
        </p:grpSpPr>
        <p:sp>
          <p:nvSpPr>
            <p:cNvPr id="4" name="Oval 3"/>
            <p:cNvSpPr/>
            <p:nvPr/>
          </p:nvSpPr>
          <p:spPr>
            <a:xfrm>
              <a:off x="3543300" y="1946209"/>
              <a:ext cx="2057400" cy="2057400"/>
            </a:xfrm>
            <a:prstGeom prst="ellipse">
              <a:avLst/>
            </a:prstGeom>
            <a:solidFill>
              <a:schemeClr val="accent5">
                <a:lumMod val="75000"/>
              </a:schemeClr>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             </a:t>
              </a:r>
            </a:p>
          </p:txBody>
        </p:sp>
        <p:sp>
          <p:nvSpPr>
            <p:cNvPr id="15" name="TextBox 14"/>
            <p:cNvSpPr txBox="1"/>
            <p:nvPr/>
          </p:nvSpPr>
          <p:spPr>
            <a:xfrm>
              <a:off x="3933968" y="1591943"/>
              <a:ext cx="1219200" cy="2708434"/>
            </a:xfrm>
            <a:prstGeom prst="rect">
              <a:avLst/>
            </a:prstGeom>
            <a:noFill/>
          </p:spPr>
          <p:txBody>
            <a:bodyPr>
              <a:spAutoFit/>
            </a:bodyPr>
            <a:lstStyle/>
            <a:p>
              <a:pPr fontAlgn="auto">
                <a:spcBef>
                  <a:spcPts val="0"/>
                </a:spcBef>
                <a:spcAft>
                  <a:spcPts val="0"/>
                </a:spcAft>
                <a:defRPr/>
              </a:pPr>
              <a:r>
                <a:rPr lang="it-IT" sz="17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cs typeface="Arial" pitchFamily="34" charset="0"/>
                </a:rPr>
                <a:t>B</a:t>
              </a:r>
            </a:p>
          </p:txBody>
        </p:sp>
        <p:sp>
          <p:nvSpPr>
            <p:cNvPr id="16" name="TextBox 15"/>
            <p:cNvSpPr txBox="1"/>
            <p:nvPr/>
          </p:nvSpPr>
          <p:spPr>
            <a:xfrm>
              <a:off x="3602038" y="2701670"/>
              <a:ext cx="1930400" cy="665202"/>
            </a:xfrm>
            <a:prstGeom prst="rect">
              <a:avLst/>
            </a:prstGeom>
            <a:noFill/>
          </p:spPr>
          <p:txBody>
            <a:bodyPr>
              <a:normAutofit/>
            </a:bodyPr>
            <a:lstStyle/>
            <a:p>
              <a:pPr algn="ctr" fontAlgn="auto">
                <a:lnSpc>
                  <a:spcPct val="80000"/>
                </a:lnSpc>
                <a:spcBef>
                  <a:spcPts val="0"/>
                </a:spcBef>
                <a:spcAft>
                  <a:spcPts val="0"/>
                </a:spcAft>
                <a:defRPr/>
              </a:pPr>
              <a:r>
                <a:rPr lang="el-GR" sz="2300" b="1" spc="60" dirty="0" smtClean="0">
                  <a:solidFill>
                    <a:schemeClr val="bg1"/>
                  </a:solidFill>
                  <a:effectLst>
                    <a:outerShdw blurRad="50800" dist="25400" dir="5400000" algn="t" rotWithShape="0">
                      <a:prstClr val="black">
                        <a:alpha val="15000"/>
                      </a:prstClr>
                    </a:outerShdw>
                  </a:effectLst>
                  <a:latin typeface="+mn-lt"/>
                  <a:cs typeface="+mn-cs"/>
                </a:rPr>
                <a:t>ΕΞΑΣΚΗΣΗ ΓΙΑ ΓΟΝΕΙΣ</a:t>
              </a:r>
              <a:endParaRPr lang="it-IT" sz="2300" b="1" spc="60" dirty="0">
                <a:solidFill>
                  <a:schemeClr val="bg1"/>
                </a:solidFill>
                <a:effectLst>
                  <a:outerShdw blurRad="50800" dist="25400" dir="5400000" algn="t" rotWithShape="0">
                    <a:prstClr val="black">
                      <a:alpha val="15000"/>
                    </a:prstClr>
                  </a:outerShdw>
                </a:effectLst>
                <a:latin typeface="+mn-lt"/>
                <a:cs typeface="+mn-cs"/>
              </a:endParaRPr>
            </a:p>
          </p:txBody>
        </p:sp>
      </p:grpSp>
    </p:spTree>
    <p:custDataLst>
      <p:tags r:id="rId1"/>
    </p:custDataLst>
    <p:extLst>
      <p:ext uri="{BB962C8B-B14F-4D97-AF65-F5344CB8AC3E}">
        <p14:creationId xmlns:p14="http://schemas.microsoft.com/office/powerpoint/2010/main" xmlns="" val="42311498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rcRect/>
          <a:stretch>
            <a:fillRect/>
          </a:stretch>
        </p:blipFill>
        <p:spPr bwMode="auto">
          <a:xfrm>
            <a:off x="0" y="762000"/>
            <a:ext cx="2444750" cy="2286000"/>
          </a:xfrm>
          <a:prstGeom prst="rect">
            <a:avLst/>
          </a:prstGeom>
          <a:noFill/>
          <a:ln w="9525">
            <a:noFill/>
            <a:miter lim="800000"/>
            <a:headEnd/>
            <a:tailEnd/>
          </a:ln>
        </p:spPr>
      </p:pic>
      <p:pic>
        <p:nvPicPr>
          <p:cNvPr id="3" name="Immagine 2" descr="Unknown.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27584" y="3374412"/>
            <a:ext cx="2963725" cy="2214827"/>
          </a:xfrm>
          <a:prstGeom prst="rect">
            <a:avLst/>
          </a:prstGeom>
        </p:spPr>
      </p:pic>
      <p:sp>
        <p:nvSpPr>
          <p:cNvPr id="4" name="Rettangolo 3"/>
          <p:cNvSpPr/>
          <p:nvPr/>
        </p:nvSpPr>
        <p:spPr>
          <a:xfrm>
            <a:off x="3275856" y="6043935"/>
            <a:ext cx="3600400" cy="769441"/>
          </a:xfrm>
          <a:prstGeom prst="rect">
            <a:avLst/>
          </a:prstGeom>
        </p:spPr>
        <p:txBody>
          <a:bodyPr wrap="square">
            <a:spAutoFit/>
          </a:bodyPr>
          <a:lstStyle/>
          <a:p>
            <a:r>
              <a:rPr lang="el-GR" sz="4400" b="1" dirty="0" smtClean="0"/>
              <a:t>Ασκήσεις</a:t>
            </a:r>
            <a:r>
              <a:rPr lang="it-IT" sz="4400" b="1" dirty="0" smtClean="0"/>
              <a:t> </a:t>
            </a:r>
            <a:r>
              <a:rPr lang="it-IT" sz="4400" b="1" dirty="0" smtClean="0"/>
              <a:t>I</a:t>
            </a:r>
            <a:endParaRPr lang="it-IT" sz="4400" b="1" dirty="0"/>
          </a:p>
        </p:txBody>
      </p:sp>
      <p:graphicFrame>
        <p:nvGraphicFramePr>
          <p:cNvPr id="8" name="Diagramma 7"/>
          <p:cNvGraphicFramePr/>
          <p:nvPr>
            <p:extLst>
              <p:ext uri="{D42A27DB-BD31-4B8C-83A1-F6EECF244321}">
                <p14:modId xmlns:p14="http://schemas.microsoft.com/office/powerpoint/2010/main" xmlns="" val="1167635622"/>
              </p:ext>
            </p:extLst>
          </p:nvPr>
        </p:nvGraphicFramePr>
        <p:xfrm>
          <a:off x="59764" y="186765"/>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Immagine 8" descr="depression-test.jpg"/>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5220072" y="3429000"/>
            <a:ext cx="2881784" cy="1918661"/>
          </a:xfrm>
          <a:prstGeom prst="rect">
            <a:avLst/>
          </a:prstGeom>
        </p:spPr>
      </p:pic>
      <p:grpSp>
        <p:nvGrpSpPr>
          <p:cNvPr id="11" name="Group 23"/>
          <p:cNvGrpSpPr>
            <a:grpSpLocks/>
          </p:cNvGrpSpPr>
          <p:nvPr/>
        </p:nvGrpSpPr>
        <p:grpSpPr bwMode="auto">
          <a:xfrm>
            <a:off x="7020272" y="1085935"/>
            <a:ext cx="1841376" cy="1805075"/>
            <a:chOff x="6324600" y="1953643"/>
            <a:chExt cx="2057400" cy="2057400"/>
          </a:xfrm>
        </p:grpSpPr>
        <p:sp>
          <p:nvSpPr>
            <p:cNvPr id="12"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t>             </a:t>
              </a:r>
            </a:p>
          </p:txBody>
        </p:sp>
        <p:sp>
          <p:nvSpPr>
            <p:cNvPr id="13" name="TextBox 16"/>
            <p:cNvSpPr txBox="1"/>
            <p:nvPr/>
          </p:nvSpPr>
          <p:spPr>
            <a:xfrm>
              <a:off x="6887790" y="2014421"/>
              <a:ext cx="811647" cy="1789079"/>
            </a:xfrm>
            <a:prstGeom prst="rect">
              <a:avLst/>
            </a:prstGeom>
            <a:noFill/>
          </p:spPr>
          <p:txBody>
            <a:bodyPr wrap="square">
              <a:spAutoFit/>
            </a:bodyPr>
            <a:lstStyle/>
            <a:p>
              <a:pPr fontAlgn="auto">
                <a:spcBef>
                  <a:spcPts val="0"/>
                </a:spcBef>
                <a:spcAft>
                  <a:spcPts val="0"/>
                </a:spcAft>
                <a:defRPr/>
              </a:pPr>
              <a:r>
                <a:rPr lang="it-IT" sz="9600" b="1" dirty="0">
                  <a:solidFill>
                    <a:srgbClr val="65B131">
                      <a:alpha val="64000"/>
                    </a:srgbClr>
                  </a:solidFill>
                  <a:latin typeface="+mj-lt"/>
                  <a:cs typeface="Arial" pitchFamily="34" charset="0"/>
                </a:rPr>
                <a:t>1</a:t>
              </a:r>
            </a:p>
          </p:txBody>
        </p:sp>
      </p:grpSp>
    </p:spTree>
    <p:custDataLst>
      <p:tags r:id="rId1"/>
    </p:custData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rcRect/>
          <a:stretch>
            <a:fillRect/>
          </a:stretch>
        </p:blipFill>
        <p:spPr bwMode="auto">
          <a:xfrm>
            <a:off x="0" y="762000"/>
            <a:ext cx="2444750" cy="2286000"/>
          </a:xfrm>
          <a:prstGeom prst="rect">
            <a:avLst/>
          </a:prstGeom>
          <a:noFill/>
          <a:ln w="9525">
            <a:noFill/>
            <a:miter lim="800000"/>
            <a:headEnd/>
            <a:tailEnd/>
          </a:ln>
        </p:spPr>
      </p:pic>
      <p:sp>
        <p:nvSpPr>
          <p:cNvPr id="4" name="Rettangolo 3"/>
          <p:cNvSpPr/>
          <p:nvPr/>
        </p:nvSpPr>
        <p:spPr>
          <a:xfrm>
            <a:off x="3275856" y="6043935"/>
            <a:ext cx="3600400" cy="769441"/>
          </a:xfrm>
          <a:prstGeom prst="rect">
            <a:avLst/>
          </a:prstGeom>
        </p:spPr>
        <p:txBody>
          <a:bodyPr wrap="square">
            <a:spAutoFit/>
          </a:bodyPr>
          <a:lstStyle/>
          <a:p>
            <a:r>
              <a:rPr lang="el-GR" sz="4400" b="1" dirty="0" smtClean="0"/>
              <a:t>Ασκήσεις</a:t>
            </a:r>
            <a:r>
              <a:rPr lang="it-IT" sz="4400" b="1" dirty="0" smtClean="0"/>
              <a:t> </a:t>
            </a:r>
            <a:r>
              <a:rPr lang="it-IT" sz="4400" b="1" dirty="0" smtClean="0"/>
              <a:t>II</a:t>
            </a:r>
            <a:endParaRPr lang="it-IT" sz="4400" b="1" dirty="0"/>
          </a:p>
        </p:txBody>
      </p:sp>
      <p:grpSp>
        <p:nvGrpSpPr>
          <p:cNvPr id="11" name="Group 23"/>
          <p:cNvGrpSpPr>
            <a:grpSpLocks/>
          </p:cNvGrpSpPr>
          <p:nvPr/>
        </p:nvGrpSpPr>
        <p:grpSpPr bwMode="auto">
          <a:xfrm>
            <a:off x="7020272" y="1085935"/>
            <a:ext cx="1841376" cy="1805075"/>
            <a:chOff x="6324600" y="1953643"/>
            <a:chExt cx="2057400" cy="2057400"/>
          </a:xfrm>
        </p:grpSpPr>
        <p:sp>
          <p:nvSpPr>
            <p:cNvPr id="12"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t>             </a:t>
              </a:r>
            </a:p>
          </p:txBody>
        </p:sp>
        <p:sp>
          <p:nvSpPr>
            <p:cNvPr id="13" name="TextBox 16"/>
            <p:cNvSpPr txBox="1"/>
            <p:nvPr/>
          </p:nvSpPr>
          <p:spPr>
            <a:xfrm>
              <a:off x="6887790" y="2014421"/>
              <a:ext cx="811647" cy="1789079"/>
            </a:xfrm>
            <a:prstGeom prst="rect">
              <a:avLst/>
            </a:prstGeom>
            <a:noFill/>
          </p:spPr>
          <p:txBody>
            <a:bodyPr wrap="square">
              <a:spAutoFit/>
            </a:bodyPr>
            <a:lstStyle/>
            <a:p>
              <a:pPr fontAlgn="auto">
                <a:spcBef>
                  <a:spcPts val="0"/>
                </a:spcBef>
                <a:spcAft>
                  <a:spcPts val="0"/>
                </a:spcAft>
                <a:defRPr/>
              </a:pPr>
              <a:r>
                <a:rPr lang="it-IT" sz="9600" b="1" dirty="0">
                  <a:solidFill>
                    <a:srgbClr val="65B131">
                      <a:alpha val="64000"/>
                    </a:srgbClr>
                  </a:solidFill>
                  <a:latin typeface="+mj-lt"/>
                  <a:cs typeface="Arial" pitchFamily="34" charset="0"/>
                </a:rPr>
                <a:t>2</a:t>
              </a:r>
            </a:p>
          </p:txBody>
        </p:sp>
      </p:grpSp>
      <p:graphicFrame>
        <p:nvGraphicFramePr>
          <p:cNvPr id="10" name="Diagramma 9"/>
          <p:cNvGraphicFramePr/>
          <p:nvPr>
            <p:extLst>
              <p:ext uri="{D42A27DB-BD31-4B8C-83A1-F6EECF244321}">
                <p14:modId xmlns:p14="http://schemas.microsoft.com/office/powerpoint/2010/main" xmlns="" val="2493297817"/>
              </p:ext>
            </p:extLst>
          </p:nvPr>
        </p:nvGraphicFramePr>
        <p:xfrm>
          <a:off x="179512" y="1052736"/>
          <a:ext cx="5832648" cy="38884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itle 17"/>
          <p:cNvSpPr>
            <a:spLocks noGrp="1"/>
          </p:cNvSpPr>
          <p:nvPr>
            <p:ph type="title"/>
          </p:nvPr>
        </p:nvSpPr>
        <p:spPr>
          <a:xfrm>
            <a:off x="107504" y="44624"/>
            <a:ext cx="8402637" cy="685800"/>
          </a:xfrm>
        </p:spPr>
        <p:txBody>
          <a:bodyPr bIns="0" rtlCol="0"/>
          <a:lstStyle/>
          <a:p>
            <a:pPr fontAlgn="auto">
              <a:spcBef>
                <a:spcPts val="0"/>
              </a:spcBef>
              <a:spcAft>
                <a:spcPts val="0"/>
              </a:spcAft>
              <a:defRPr/>
            </a:pPr>
            <a:r>
              <a:rPr lang="el-GR" sz="2800" b="1" dirty="0" smtClean="0">
                <a:solidFill>
                  <a:prstClr val="black">
                    <a:lumMod val="85000"/>
                    <a:lumOff val="15000"/>
                  </a:prstClr>
                </a:solidFill>
                <a:ea typeface="+mn-ea"/>
                <a:cs typeface="+mn-cs"/>
              </a:rPr>
              <a:t>Δείτε το βίντεο</a:t>
            </a:r>
            <a:r>
              <a:rPr lang="en-US" sz="2800" b="1" dirty="0" smtClean="0">
                <a:solidFill>
                  <a:prstClr val="black">
                    <a:lumMod val="85000"/>
                    <a:lumOff val="15000"/>
                  </a:prstClr>
                </a:solidFill>
                <a:ea typeface="+mn-ea"/>
                <a:cs typeface="+mn-cs"/>
              </a:rPr>
              <a:t> </a:t>
            </a:r>
            <a:r>
              <a:rPr lang="en-US" sz="2800" b="1" dirty="0" smtClean="0">
                <a:solidFill>
                  <a:prstClr val="black">
                    <a:lumMod val="85000"/>
                    <a:lumOff val="15000"/>
                  </a:prstClr>
                </a:solidFill>
                <a:ea typeface="+mn-ea"/>
                <a:cs typeface="+mn-cs"/>
              </a:rPr>
              <a:t>1 </a:t>
            </a:r>
            <a:r>
              <a:rPr lang="el-GR" sz="2800" dirty="0" smtClean="0">
                <a:solidFill>
                  <a:prstClr val="black">
                    <a:lumMod val="85000"/>
                    <a:lumOff val="15000"/>
                  </a:prstClr>
                </a:solidFill>
                <a:ea typeface="+mn-ea"/>
                <a:cs typeface="+mn-cs"/>
              </a:rPr>
              <a:t>πάνω σε βίντεο-παιχνίδια</a:t>
            </a:r>
            <a:endParaRPr dirty="0"/>
          </a:p>
        </p:txBody>
      </p:sp>
    </p:spTree>
    <p:custDataLst>
      <p:tags r:id="rId1"/>
    </p:custDataLst>
    <p:extLst>
      <p:ext uri="{BB962C8B-B14F-4D97-AF65-F5344CB8AC3E}">
        <p14:creationId xmlns:p14="http://schemas.microsoft.com/office/powerpoint/2010/main" xmlns="" val="205173550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8025"/>
          </a:xfrm>
          <a:prstGeom prst="rect">
            <a:avLst/>
          </a:prstGeom>
          <a:noFill/>
        </p:spPr>
        <p:txBody>
          <a:bodyPr>
            <a:normAutofit fontScale="70000" lnSpcReduction="20000"/>
          </a:bodyPr>
          <a:lstStyle/>
          <a:p>
            <a:pPr fontAlgn="auto">
              <a:spcBef>
                <a:spcPts val="0"/>
              </a:spcBef>
              <a:spcAft>
                <a:spcPts val="0"/>
              </a:spcAft>
              <a:defRPr/>
            </a:pPr>
            <a:r>
              <a:rPr lang="el-GR" sz="4000" b="1" dirty="0" smtClean="0"/>
              <a:t>Αρνητική</a:t>
            </a:r>
            <a:r>
              <a:rPr lang="en-GB" sz="4000" b="1" dirty="0" smtClean="0"/>
              <a:t> </a:t>
            </a:r>
            <a:r>
              <a:rPr lang="el-GR" sz="4000" dirty="0" smtClean="0"/>
              <a:t>χρήση των ΤΠΕ από τα νεαρά άτομα</a:t>
            </a:r>
            <a:r>
              <a:rPr lang="it-IT" sz="4000" dirty="0" smtClean="0"/>
              <a:t> </a:t>
            </a:r>
            <a:endParaRPr lang="it-IT" sz="4000" dirty="0">
              <a:solidFill>
                <a:schemeClr val="tx1">
                  <a:lumMod val="50000"/>
                  <a:lumOff val="50000"/>
                </a:schemeClr>
              </a:solidFill>
              <a:cs typeface="Arial" pitchFamily="34" charset="0"/>
            </a:endParaRPr>
          </a:p>
        </p:txBody>
      </p:sp>
      <p:sp>
        <p:nvSpPr>
          <p:cNvPr id="12" name="Rectangle 11"/>
          <p:cNvSpPr/>
          <p:nvPr/>
        </p:nvSpPr>
        <p:spPr>
          <a:xfrm>
            <a:off x="8686800" y="528478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solidFill>
                  <a:srgbClr val="FF6600"/>
                </a:solidFill>
              </a:rPr>
              <a:t>           </a:t>
            </a:r>
          </a:p>
        </p:txBody>
      </p:sp>
      <p:grpSp>
        <p:nvGrpSpPr>
          <p:cNvPr id="19461" name="Group 25"/>
          <p:cNvGrpSpPr>
            <a:grpSpLocks/>
          </p:cNvGrpSpPr>
          <p:nvPr/>
        </p:nvGrpSpPr>
        <p:grpSpPr bwMode="auto">
          <a:xfrm>
            <a:off x="3419872" y="1916832"/>
            <a:ext cx="2074416" cy="2708275"/>
            <a:chOff x="762000" y="1413432"/>
            <a:chExt cx="2074416" cy="2708434"/>
          </a:xfrm>
        </p:grpSpPr>
        <p:sp>
          <p:nvSpPr>
            <p:cNvPr id="6" name="Oval 5"/>
            <p:cNvSpPr/>
            <p:nvPr/>
          </p:nvSpPr>
          <p:spPr>
            <a:xfrm>
              <a:off x="762000" y="1946209"/>
              <a:ext cx="2057400" cy="2057400"/>
            </a:xfrm>
            <a:prstGeom prst="ellipse">
              <a:avLst/>
            </a:prstGeom>
            <a:solidFill>
              <a:schemeClr val="bg2">
                <a:lumMod val="50000"/>
              </a:schemeClr>
            </a:soli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t>             </a:t>
              </a:r>
            </a:p>
          </p:txBody>
        </p:sp>
        <p:sp>
          <p:nvSpPr>
            <p:cNvPr id="14" name="TextBox 13"/>
            <p:cNvSpPr txBox="1"/>
            <p:nvPr/>
          </p:nvSpPr>
          <p:spPr>
            <a:xfrm>
              <a:off x="1121392" y="1413432"/>
              <a:ext cx="1219200" cy="2708434"/>
            </a:xfrm>
            <a:prstGeom prst="rect">
              <a:avLst/>
            </a:prstGeom>
            <a:noFill/>
          </p:spPr>
          <p:txBody>
            <a:bodyPr>
              <a:spAutoFit/>
            </a:bodyPr>
            <a:lstStyle/>
            <a:p>
              <a:pPr fontAlgn="auto">
                <a:spcBef>
                  <a:spcPts val="0"/>
                </a:spcBef>
                <a:spcAft>
                  <a:spcPts val="0"/>
                </a:spcAft>
                <a:defRPr/>
              </a:pPr>
              <a:r>
                <a:rPr lang="it-IT" sz="17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cs typeface="Arial" pitchFamily="34" charset="0"/>
                </a:rPr>
                <a:t>A</a:t>
              </a:r>
              <a:endParaRPr lang="it-IT" sz="17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cs typeface="Arial" pitchFamily="34" charset="0"/>
              </a:endParaRPr>
            </a:p>
          </p:txBody>
        </p:sp>
        <p:sp>
          <p:nvSpPr>
            <p:cNvPr id="13" name="TextBox 12"/>
            <p:cNvSpPr txBox="1"/>
            <p:nvPr/>
          </p:nvSpPr>
          <p:spPr>
            <a:xfrm>
              <a:off x="906016" y="2781664"/>
              <a:ext cx="1930400" cy="682665"/>
            </a:xfrm>
            <a:prstGeom prst="rect">
              <a:avLst/>
            </a:prstGeom>
            <a:noFill/>
          </p:spPr>
          <p:txBody>
            <a:bodyPr>
              <a:normAutofit lnSpcReduction="10000"/>
            </a:bodyPr>
            <a:lstStyle/>
            <a:p>
              <a:pPr algn="ctr" fontAlgn="auto">
                <a:lnSpc>
                  <a:spcPct val="80000"/>
                </a:lnSpc>
                <a:spcBef>
                  <a:spcPts val="0"/>
                </a:spcBef>
                <a:spcAft>
                  <a:spcPts val="0"/>
                </a:spcAft>
                <a:defRPr/>
              </a:pPr>
              <a:r>
                <a:rPr lang="el-GR" sz="2400" b="1" spc="60" dirty="0" smtClean="0">
                  <a:solidFill>
                    <a:schemeClr val="bg1"/>
                  </a:solidFill>
                  <a:effectLst>
                    <a:outerShdw blurRad="50800" dist="25400" dir="5400000" algn="t" rotWithShape="0">
                      <a:prstClr val="black">
                        <a:alpha val="15000"/>
                      </a:prstClr>
                    </a:outerShdw>
                  </a:effectLst>
                  <a:latin typeface="+mn-lt"/>
                  <a:cs typeface="+mn-cs"/>
                </a:rPr>
                <a:t>ΕΝΗΜΕΡΩΣΗ ΓΟΝΕΩΝ</a:t>
              </a:r>
              <a:endParaRPr lang="it-IT" sz="2400" b="1" spc="60" dirty="0">
                <a:solidFill>
                  <a:schemeClr val="bg1"/>
                </a:solidFill>
                <a:effectLst>
                  <a:outerShdw blurRad="50800" dist="25400" dir="5400000" algn="t" rotWithShape="0">
                    <a:prstClr val="black">
                      <a:alpha val="15000"/>
                    </a:prstClr>
                  </a:outerShdw>
                </a:effectLst>
                <a:latin typeface="+mn-lt"/>
                <a:cs typeface="+mn-cs"/>
              </a:endParaRPr>
            </a:p>
          </p:txBody>
        </p:sp>
      </p:grpSp>
    </p:spTree>
    <p:custDataLst>
      <p:tags r:id="rId1"/>
    </p:custDataLst>
    <p:extLst>
      <p:ext uri="{BB962C8B-B14F-4D97-AF65-F5344CB8AC3E}">
        <p14:creationId xmlns:p14="http://schemas.microsoft.com/office/powerpoint/2010/main" xmlns="" val="38240362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2996952"/>
            <a:ext cx="7239000" cy="1828800"/>
          </a:xfrm>
        </p:spPr>
        <p:txBody>
          <a:bodyPr rtlCol="0">
            <a:normAutofit/>
          </a:bodyPr>
          <a:lstStyle/>
          <a:p>
            <a:r>
              <a:rPr lang="el-GR" sz="4400" b="0" dirty="0" smtClean="0">
                <a:solidFill>
                  <a:srgbClr val="7BCF27"/>
                </a:solidFill>
                <a:latin typeface="Calibri" pitchFamily="34" charset="0"/>
              </a:rPr>
              <a:t>ΕΥΧΑΡΙΣΤΟΥΜΕ</a:t>
            </a:r>
            <a:r>
              <a:rPr sz="2400" b="0" dirty="0">
                <a:solidFill>
                  <a:srgbClr val="262626"/>
                </a:solidFill>
              </a:rPr>
              <a:t/>
            </a:r>
            <a:br>
              <a:rPr sz="2400" b="0" dirty="0">
                <a:solidFill>
                  <a:srgbClr val="262626"/>
                </a:solidFill>
              </a:rPr>
            </a:br>
            <a:r>
              <a:rPr lang="it-IT" sz="2700" dirty="0"/>
              <a:t/>
            </a:r>
            <a:br>
              <a:rPr lang="it-IT" sz="2700" dirty="0"/>
            </a:br>
            <a:endParaRPr lang="it-IT" sz="2400" dirty="0"/>
          </a:p>
        </p:txBody>
      </p:sp>
      <p:pic>
        <p:nvPicPr>
          <p:cNvPr id="4" name="Obraz 0" descr="Grundtvig%20Logo%20with%20EU%20Flag%20and%20Text.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188640"/>
            <a:ext cx="4032448" cy="1944216"/>
          </a:xfrm>
          <a:prstGeom prst="rect">
            <a:avLst/>
          </a:prstGeom>
          <a:noFill/>
          <a:ln>
            <a:noFill/>
          </a:ln>
        </p:spPr>
      </p:pic>
      <p:sp>
        <p:nvSpPr>
          <p:cNvPr id="2" name="Segnaposto testo 1"/>
          <p:cNvSpPr>
            <a:spLocks noGrp="1"/>
          </p:cNvSpPr>
          <p:nvPr>
            <p:ph type="body" sz="quarter" idx="14"/>
          </p:nvPr>
        </p:nvSpPr>
        <p:spPr>
          <a:xfrm>
            <a:off x="13629" y="1340768"/>
            <a:ext cx="3406243" cy="792088"/>
          </a:xfrm>
        </p:spPr>
        <p:txBody>
          <a:bodyPr>
            <a:normAutofit fontScale="92500" lnSpcReduction="10000"/>
          </a:bodyPr>
          <a:lstStyle/>
          <a:p>
            <a:pPr algn="ctr"/>
            <a:r>
              <a:rPr lang="en-GB" sz="1700" b="1" dirty="0"/>
              <a:t>Postgraduate Courses related to Clinical Criminology and Legal Psychology - Italy</a:t>
            </a:r>
            <a:endParaRPr lang="it-IT" sz="1700" dirty="0"/>
          </a:p>
          <a:p>
            <a:endParaRPr lang="it-IT" dirty="0"/>
          </a:p>
        </p:txBody>
      </p:sp>
      <p:pic>
        <p:nvPicPr>
          <p:cNvPr id="6" name="Immagine 5" descr="IFOS%20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5616" y="188640"/>
            <a:ext cx="1368152" cy="792088"/>
          </a:xfrm>
          <a:prstGeom prst="rect">
            <a:avLst/>
          </a:prstGeom>
          <a:solidFill>
            <a:srgbClr val="99CCFF"/>
          </a:solidFill>
          <a:ln>
            <a:noFill/>
          </a:ln>
        </p:spPr>
      </p:pic>
    </p:spTree>
    <p:extLst>
      <p:ext uri="{BB962C8B-B14F-4D97-AF65-F5344CB8AC3E}">
        <p14:creationId xmlns:p14="http://schemas.microsoft.com/office/powerpoint/2010/main" xmlns="" val="209037862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8025"/>
          </a:xfrm>
          <a:prstGeom prst="rect">
            <a:avLst/>
          </a:prstGeom>
          <a:noFill/>
        </p:spPr>
        <p:txBody>
          <a:bodyPr>
            <a:normAutofit fontScale="70000" lnSpcReduction="20000"/>
          </a:bodyPr>
          <a:lstStyle/>
          <a:p>
            <a:pPr fontAlgn="auto">
              <a:spcBef>
                <a:spcPts val="0"/>
              </a:spcBef>
              <a:spcAft>
                <a:spcPts val="0"/>
              </a:spcAft>
              <a:defRPr/>
            </a:pPr>
            <a:r>
              <a:rPr lang="el-GR" sz="4000" b="1" dirty="0" smtClean="0"/>
              <a:t>Αρνητική</a:t>
            </a:r>
            <a:r>
              <a:rPr lang="en-GB" sz="4000" b="1" dirty="0" smtClean="0"/>
              <a:t> </a:t>
            </a:r>
            <a:r>
              <a:rPr lang="el-GR" sz="4000" dirty="0" smtClean="0"/>
              <a:t>χρήση των ΤΠΕ από τα νεαρά άτομα</a:t>
            </a:r>
            <a:r>
              <a:rPr lang="it-IT" sz="4000" dirty="0" smtClean="0"/>
              <a:t> </a:t>
            </a:r>
            <a:endParaRPr lang="it-IT" sz="4000" dirty="0">
              <a:solidFill>
                <a:schemeClr val="tx1">
                  <a:lumMod val="50000"/>
                  <a:lumOff val="50000"/>
                </a:schemeClr>
              </a:solidFill>
              <a:cs typeface="Arial" pitchFamily="34" charset="0"/>
            </a:endParaRPr>
          </a:p>
        </p:txBody>
      </p:sp>
      <p:cxnSp>
        <p:nvCxnSpPr>
          <p:cNvPr id="10" name="Straight Connector 9"/>
          <p:cNvCxnSpPr/>
          <p:nvPr/>
        </p:nvCxnSpPr>
        <p:spPr>
          <a:xfrm>
            <a:off x="1905000" y="2936875"/>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686800" y="528478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solidFill>
                  <a:srgbClr val="FF6600"/>
                </a:solidFill>
              </a:rPr>
              <a:t>           </a:t>
            </a:r>
          </a:p>
        </p:txBody>
      </p:sp>
      <p:grpSp>
        <p:nvGrpSpPr>
          <p:cNvPr id="19461" name="Group 25"/>
          <p:cNvGrpSpPr>
            <a:grpSpLocks/>
          </p:cNvGrpSpPr>
          <p:nvPr/>
        </p:nvGrpSpPr>
        <p:grpSpPr bwMode="auto">
          <a:xfrm>
            <a:off x="755650" y="1557338"/>
            <a:ext cx="2057400" cy="2708275"/>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t>             </a:t>
              </a:r>
            </a:p>
          </p:txBody>
        </p:sp>
        <p:sp>
          <p:nvSpPr>
            <p:cNvPr id="14" name="TextBox 13"/>
            <p:cNvSpPr txBox="1"/>
            <p:nvPr/>
          </p:nvSpPr>
          <p:spPr>
            <a:xfrm>
              <a:off x="1121392" y="1557456"/>
              <a:ext cx="1219200" cy="2708434"/>
            </a:xfrm>
            <a:prstGeom prst="rect">
              <a:avLst/>
            </a:prstGeom>
            <a:noFill/>
          </p:spPr>
          <p:txBody>
            <a:bodyPr>
              <a:spAutoFit/>
            </a:bodyPr>
            <a:lstStyle/>
            <a:p>
              <a:pPr fontAlgn="auto">
                <a:spcBef>
                  <a:spcPts val="0"/>
                </a:spcBef>
                <a:spcAft>
                  <a:spcPts val="0"/>
                </a:spcAft>
                <a:defRPr/>
              </a:pPr>
              <a:r>
                <a:rPr lang="it-IT" sz="17000" b="1" dirty="0">
                  <a:solidFill>
                    <a:srgbClr val="F26200">
                      <a:alpha val="40000"/>
                    </a:srgbClr>
                  </a:solidFill>
                  <a:latin typeface="+mj-lt"/>
                  <a:cs typeface="Arial" pitchFamily="34" charset="0"/>
                </a:rPr>
                <a:t>1</a:t>
              </a:r>
            </a:p>
          </p:txBody>
        </p:sp>
        <p:sp>
          <p:nvSpPr>
            <p:cNvPr id="13" name="TextBox 12"/>
            <p:cNvSpPr txBox="1"/>
            <p:nvPr/>
          </p:nvSpPr>
          <p:spPr>
            <a:xfrm>
              <a:off x="823913" y="2667183"/>
              <a:ext cx="1930400" cy="682665"/>
            </a:xfrm>
            <a:prstGeom prst="rect">
              <a:avLst/>
            </a:prstGeom>
            <a:noFill/>
          </p:spPr>
          <p:txBody>
            <a:bodyPr>
              <a:normAutofit fontScale="92500"/>
            </a:bodyPr>
            <a:lstStyle/>
            <a:p>
              <a:pPr algn="ctr" fontAlgn="auto">
                <a:lnSpc>
                  <a:spcPct val="80000"/>
                </a:lnSpc>
                <a:spcBef>
                  <a:spcPts val="0"/>
                </a:spcBef>
                <a:spcAft>
                  <a:spcPts val="0"/>
                </a:spcAft>
                <a:defRPr/>
              </a:pPr>
              <a:r>
                <a:rPr lang="it-IT" sz="2400" b="1" spc="60" dirty="0" smtClean="0">
                  <a:solidFill>
                    <a:schemeClr val="bg1"/>
                  </a:solidFill>
                  <a:effectLst>
                    <a:outerShdw blurRad="50800" dist="25400" dir="5400000" algn="t" rotWithShape="0">
                      <a:prstClr val="black">
                        <a:alpha val="15000"/>
                      </a:prstClr>
                    </a:outerShdw>
                  </a:effectLst>
                  <a:latin typeface="+mn-lt"/>
                  <a:cs typeface="+mn-cs"/>
                </a:rPr>
                <a:t>BULLYING</a:t>
              </a:r>
              <a:endParaRPr lang="el-GR" sz="2400" b="1" spc="60" dirty="0" smtClean="0">
                <a:solidFill>
                  <a:schemeClr val="bg1"/>
                </a:solidFill>
                <a:effectLst>
                  <a:outerShdw blurRad="50800" dist="25400" dir="5400000" algn="t" rotWithShape="0">
                    <a:prstClr val="black">
                      <a:alpha val="15000"/>
                    </a:prstClr>
                  </a:outerShdw>
                </a:effectLst>
                <a:latin typeface="+mn-lt"/>
                <a:cs typeface="+mn-cs"/>
              </a:endParaRPr>
            </a:p>
            <a:p>
              <a:pPr algn="ctr" fontAlgn="auto">
                <a:lnSpc>
                  <a:spcPct val="80000"/>
                </a:lnSpc>
                <a:spcBef>
                  <a:spcPts val="0"/>
                </a:spcBef>
                <a:spcAft>
                  <a:spcPts val="0"/>
                </a:spcAft>
                <a:defRPr/>
              </a:pPr>
              <a:r>
                <a:rPr lang="el-GR" sz="2400" b="1" spc="60" dirty="0" smtClean="0">
                  <a:solidFill>
                    <a:schemeClr val="bg1"/>
                  </a:solidFill>
                  <a:effectLst>
                    <a:outerShdw blurRad="50800" dist="25400" dir="5400000" algn="t" rotWithShape="0">
                      <a:prstClr val="black">
                        <a:alpha val="15000"/>
                      </a:prstClr>
                    </a:outerShdw>
                  </a:effectLst>
                  <a:latin typeface="+mn-lt"/>
                  <a:cs typeface="+mn-cs"/>
                </a:rPr>
                <a:t>ΕΚΦΟΒΙΣΜΟΣ</a:t>
              </a:r>
              <a:endParaRPr lang="it-IT" sz="2400" b="1" spc="60" dirty="0">
                <a:solidFill>
                  <a:schemeClr val="bg1"/>
                </a:solidFill>
                <a:effectLst>
                  <a:outerShdw blurRad="50800" dist="25400" dir="5400000" algn="t" rotWithShape="0">
                    <a:prstClr val="black">
                      <a:alpha val="15000"/>
                    </a:prstClr>
                  </a:outerShdw>
                </a:effectLst>
                <a:latin typeface="+mn-lt"/>
                <a:cs typeface="+mn-cs"/>
              </a:endParaRPr>
            </a:p>
          </p:txBody>
        </p:sp>
      </p:grpSp>
      <p:grpSp>
        <p:nvGrpSpPr>
          <p:cNvPr id="19462" name="Group 22"/>
          <p:cNvGrpSpPr>
            <a:grpSpLocks/>
          </p:cNvGrpSpPr>
          <p:nvPr/>
        </p:nvGrpSpPr>
        <p:grpSpPr bwMode="auto">
          <a:xfrm>
            <a:off x="3543300" y="1592263"/>
            <a:ext cx="2057400" cy="2708275"/>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t>             </a:t>
              </a:r>
            </a:p>
          </p:txBody>
        </p:sp>
        <p:sp>
          <p:nvSpPr>
            <p:cNvPr id="15" name="TextBox 14"/>
            <p:cNvSpPr txBox="1"/>
            <p:nvPr/>
          </p:nvSpPr>
          <p:spPr>
            <a:xfrm>
              <a:off x="3933968" y="1591943"/>
              <a:ext cx="1219200" cy="2708434"/>
            </a:xfrm>
            <a:prstGeom prst="rect">
              <a:avLst/>
            </a:prstGeom>
            <a:noFill/>
          </p:spPr>
          <p:txBody>
            <a:bodyPr>
              <a:spAutoFit/>
            </a:bodyPr>
            <a:lstStyle/>
            <a:p>
              <a:pPr fontAlgn="auto">
                <a:spcBef>
                  <a:spcPts val="0"/>
                </a:spcBef>
                <a:spcAft>
                  <a:spcPts val="0"/>
                </a:spcAft>
                <a:defRPr/>
              </a:pPr>
              <a:r>
                <a:rPr lang="it-IT" sz="17000" b="1" dirty="0">
                  <a:solidFill>
                    <a:srgbClr val="2A7A9E">
                      <a:alpha val="40000"/>
                    </a:srgbClr>
                  </a:solidFill>
                  <a:latin typeface="+mj-lt"/>
                  <a:cs typeface="Arial" pitchFamily="34" charset="0"/>
                </a:rPr>
                <a:t>2</a:t>
              </a:r>
            </a:p>
          </p:txBody>
        </p:sp>
        <p:sp>
          <p:nvSpPr>
            <p:cNvPr id="16" name="TextBox 15"/>
            <p:cNvSpPr txBox="1"/>
            <p:nvPr/>
          </p:nvSpPr>
          <p:spPr>
            <a:xfrm>
              <a:off x="3602038" y="2701670"/>
              <a:ext cx="1930400" cy="665202"/>
            </a:xfrm>
            <a:prstGeom prst="rect">
              <a:avLst/>
            </a:prstGeom>
            <a:noFill/>
          </p:spPr>
          <p:txBody>
            <a:bodyPr>
              <a:normAutofit fontScale="92500" lnSpcReduction="20000"/>
            </a:bodyPr>
            <a:lstStyle/>
            <a:p>
              <a:pPr algn="ctr" fontAlgn="auto">
                <a:lnSpc>
                  <a:spcPct val="80000"/>
                </a:lnSpc>
                <a:spcBef>
                  <a:spcPts val="0"/>
                </a:spcBef>
                <a:spcAft>
                  <a:spcPts val="0"/>
                </a:spcAft>
                <a:defRPr/>
              </a:pPr>
              <a:endParaRPr lang="el-GR" sz="2000" b="1" spc="60" dirty="0" smtClean="0">
                <a:solidFill>
                  <a:schemeClr val="bg1"/>
                </a:solidFill>
                <a:effectLst>
                  <a:outerShdw blurRad="50800" dist="25400" dir="5400000" algn="t" rotWithShape="0">
                    <a:prstClr val="black">
                      <a:alpha val="15000"/>
                    </a:prstClr>
                  </a:outerShdw>
                </a:effectLst>
                <a:latin typeface="+mn-lt"/>
                <a:cs typeface="+mn-cs"/>
              </a:endParaRPr>
            </a:p>
            <a:p>
              <a:pPr algn="ctr" fontAlgn="auto">
                <a:lnSpc>
                  <a:spcPct val="80000"/>
                </a:lnSpc>
                <a:spcBef>
                  <a:spcPts val="0"/>
                </a:spcBef>
                <a:spcAft>
                  <a:spcPts val="0"/>
                </a:spcAft>
                <a:defRPr/>
              </a:pPr>
              <a:r>
                <a:rPr lang="el-GR" sz="2000" b="1" spc="60" dirty="0" smtClean="0">
                  <a:solidFill>
                    <a:schemeClr val="bg1"/>
                  </a:solidFill>
                  <a:effectLst>
                    <a:outerShdw blurRad="50800" dist="25400" dir="5400000" algn="t" rotWithShape="0">
                      <a:prstClr val="black">
                        <a:alpha val="15000"/>
                      </a:prstClr>
                    </a:outerShdw>
                  </a:effectLst>
                  <a:latin typeface="+mn-lt"/>
                  <a:cs typeface="+mn-cs"/>
                </a:rPr>
                <a:t>ΚΥΒΕΡΝΟΕΚ-ΦΟΒΙΣΜΟΣ</a:t>
              </a:r>
              <a:endParaRPr lang="it-IT" sz="2000" b="1" spc="60" dirty="0">
                <a:solidFill>
                  <a:schemeClr val="bg1"/>
                </a:solidFill>
                <a:effectLst>
                  <a:outerShdw blurRad="50800" dist="25400" dir="5400000" algn="t" rotWithShape="0">
                    <a:prstClr val="black">
                      <a:alpha val="15000"/>
                    </a:prstClr>
                  </a:outerShdw>
                </a:effectLst>
                <a:latin typeface="+mn-lt"/>
                <a:cs typeface="+mn-cs"/>
              </a:endParaRPr>
            </a:p>
          </p:txBody>
        </p:sp>
      </p:grpSp>
      <p:grpSp>
        <p:nvGrpSpPr>
          <p:cNvPr id="19463" name="Group 23"/>
          <p:cNvGrpSpPr>
            <a:grpSpLocks/>
          </p:cNvGrpSpPr>
          <p:nvPr/>
        </p:nvGrpSpPr>
        <p:grpSpPr bwMode="auto">
          <a:xfrm>
            <a:off x="6300788" y="1557338"/>
            <a:ext cx="2057400" cy="2708275"/>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a:t>             </a:t>
              </a:r>
            </a:p>
          </p:txBody>
        </p:sp>
        <p:sp>
          <p:nvSpPr>
            <p:cNvPr id="17" name="TextBox 16"/>
            <p:cNvSpPr txBox="1"/>
            <p:nvPr/>
          </p:nvSpPr>
          <p:spPr>
            <a:xfrm>
              <a:off x="6721604" y="1587511"/>
              <a:ext cx="1219200" cy="2708434"/>
            </a:xfrm>
            <a:prstGeom prst="rect">
              <a:avLst/>
            </a:prstGeom>
            <a:noFill/>
          </p:spPr>
          <p:txBody>
            <a:bodyPr>
              <a:spAutoFit/>
            </a:bodyPr>
            <a:lstStyle/>
            <a:p>
              <a:pPr fontAlgn="auto">
                <a:spcBef>
                  <a:spcPts val="0"/>
                </a:spcBef>
                <a:spcAft>
                  <a:spcPts val="0"/>
                </a:spcAft>
                <a:defRPr/>
              </a:pPr>
              <a:r>
                <a:rPr lang="it-IT" sz="17000" b="1" dirty="0">
                  <a:solidFill>
                    <a:srgbClr val="65B131">
                      <a:alpha val="64000"/>
                    </a:srgbClr>
                  </a:solidFill>
                  <a:latin typeface="+mj-lt"/>
                  <a:cs typeface="Arial" pitchFamily="34" charset="0"/>
                </a:rPr>
                <a:t>3</a:t>
              </a:r>
            </a:p>
          </p:txBody>
        </p:sp>
        <p:sp>
          <p:nvSpPr>
            <p:cNvPr id="18" name="TextBox 17"/>
            <p:cNvSpPr txBox="1"/>
            <p:nvPr/>
          </p:nvSpPr>
          <p:spPr>
            <a:xfrm>
              <a:off x="6411912" y="2675012"/>
              <a:ext cx="1930400" cy="665202"/>
            </a:xfrm>
            <a:prstGeom prst="rect">
              <a:avLst/>
            </a:prstGeom>
            <a:noFill/>
          </p:spPr>
          <p:txBody>
            <a:bodyPr>
              <a:normAutofit fontScale="92500"/>
            </a:bodyPr>
            <a:lstStyle/>
            <a:p>
              <a:pPr algn="ctr" fontAlgn="auto">
                <a:lnSpc>
                  <a:spcPct val="80000"/>
                </a:lnSpc>
                <a:spcBef>
                  <a:spcPts val="0"/>
                </a:spcBef>
                <a:spcAft>
                  <a:spcPts val="0"/>
                </a:spcAft>
                <a:defRPr/>
              </a:pPr>
              <a:r>
                <a:rPr lang="el-GR" sz="2200" b="1" dirty="0" smtClean="0">
                  <a:solidFill>
                    <a:schemeClr val="bg1"/>
                  </a:solidFill>
                  <a:effectLst>
                    <a:outerShdw blurRad="50800" dist="25400" dir="5400000" algn="t" rotWithShape="0">
                      <a:prstClr val="black">
                        <a:alpha val="15000"/>
                      </a:prstClr>
                    </a:outerShdw>
                  </a:effectLst>
                  <a:latin typeface="+mn-lt"/>
                  <a:cs typeface="+mn-cs"/>
                </a:rPr>
                <a:t>ΠΛΟΗΓΗΣΗ ΣΤΟ ΔΙΑΔΙΚΤΥΟ</a:t>
              </a:r>
              <a:endParaRPr lang="en-US" sz="2200" b="1" dirty="0">
                <a:solidFill>
                  <a:schemeClr val="bg1"/>
                </a:solidFill>
                <a:effectLst>
                  <a:outerShdw blurRad="50800" dist="25400" dir="5400000" algn="t" rotWithShape="0">
                    <a:prstClr val="black">
                      <a:alpha val="15000"/>
                    </a:prstClr>
                  </a:outerShdw>
                </a:effectLst>
                <a:latin typeface="+mn-lt"/>
                <a:cs typeface="+mn-cs"/>
              </a:endParaRPr>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87824" y="980728"/>
            <a:ext cx="5867400" cy="5688633"/>
          </a:xfrm>
        </p:spPr>
        <p:txBody>
          <a:bodyPr rtlCol="0">
            <a:noAutofit/>
          </a:bodyPr>
          <a:lstStyle/>
          <a:p>
            <a:r>
              <a:rPr lang="el-GR" sz="1600" b="0" dirty="0" smtClean="0"/>
              <a:t>Ο ΟΡΟΣ ΕΚΦΟΒΙΣΜΟΣ ΑΝΑΦΕΡΕΤΑΙ ΣΕ ΕΚ ΠΡΟΘΕΣΕΩΣ ΕΠΙΘΕΤΙΚΕΣ ΕΝΕΡΓΕΙΕΣ ΚΑΙ ΣΥΜΠΕΡΙΦΟΡΕΣ, ΠΟΥ ΓΙΝΟΝΤΑΙ ΑΠΟ ΕΝΑ ΑΤΟΜΟ Η ΑΠΟ ΟΜΑΔΑ ΑΤΟΜΩΝ ΠΟΥ ΣΚΟΠΙΜΑ ΕΧΟΥΝ ΤΗΝ ΠΡΟΘΕΣΗ ΝΑ ΠΛΗΓΩΣΟΥΝ Η ΝΑ ΒΛΑΨΟΥΝ ΕΝΑΝ ΣΥΜΜΑΘΗΤΗ Ο ΟΠΟΙΟΣ ΔΕΝ ΜΠΟΡΕΙ ΕΥΚΟΛΑ ΝΑ ΥΠΕΡΑΣΠΙΣΤΕΙ ΤΟΝ ΕΑΥΤΟ ΤΟΥ ΚΑΙ ΤΟ ΟΠΟΙΟ ΣΥΜΒΑΙΝΕΙ ΕΠΑΝΑΛΑΜΒΑΝΟΜΕΝΑ, ΚΡΑΤΩΝΤΑΣ ΓΙΑ ΕΒΔΟΜΑΔΕΣ, ΜΗΝΕΣ, Η ΚΑΙ ΧΡΟΝΙΑ.   </a:t>
            </a:r>
            <a:r>
              <a:rPr lang="it-IT" sz="1600" b="0" dirty="0"/>
              <a:t/>
            </a:r>
            <a:br>
              <a:rPr lang="it-IT" sz="1600" b="0" dirty="0"/>
            </a:br>
            <a:r>
              <a:rPr lang="it-IT" sz="1600" b="0" dirty="0" smtClean="0"/>
              <a:t/>
            </a:r>
            <a:br>
              <a:rPr lang="it-IT" sz="1600" b="0" dirty="0" smtClean="0"/>
            </a:br>
            <a:r>
              <a:rPr lang="it-IT" sz="1600" b="0" dirty="0"/>
              <a:t/>
            </a:r>
            <a:br>
              <a:rPr lang="it-IT" sz="1600" b="0" dirty="0"/>
            </a:br>
            <a:r>
              <a:rPr lang="el-GR" sz="1600" b="0" dirty="0" smtClean="0"/>
              <a:t>Ο ΕΚΦΟΒΙΣΜΟΣ ΜΠΟΡΕΙ ΝΑ ΠΑΡΕΙ ΤΙΣ ΑΚΟΛΟΥΘΕΣ ΜΟΡΦΕΣ</a:t>
            </a:r>
            <a:r>
              <a:rPr lang="en-GB" sz="1600" b="0" dirty="0" smtClean="0"/>
              <a:t>:</a:t>
            </a:r>
            <a:r>
              <a:rPr lang="it-IT" sz="1600" b="0" dirty="0"/>
              <a:t/>
            </a:r>
            <a:br>
              <a:rPr lang="it-IT" sz="1600" b="0" dirty="0"/>
            </a:br>
            <a:r>
              <a:rPr lang="en-GB" sz="1600" b="0" dirty="0"/>
              <a:t> </a:t>
            </a:r>
            <a:r>
              <a:rPr lang="it-IT" sz="1600" b="0" dirty="0"/>
              <a:t/>
            </a:r>
            <a:br>
              <a:rPr lang="it-IT" sz="1600" b="0" dirty="0"/>
            </a:br>
            <a:r>
              <a:rPr lang="el-GR" sz="1600" dirty="0" smtClean="0"/>
              <a:t>ΦΥΣΙΚΟΣ</a:t>
            </a:r>
            <a:r>
              <a:rPr lang="en-GB" sz="1600" b="0" dirty="0" smtClean="0"/>
              <a:t>:  </a:t>
            </a:r>
            <a:r>
              <a:rPr lang="el-GR" sz="1600" b="0" dirty="0" smtClean="0"/>
              <a:t>ΣΠΡΟΞΙΜΟ η ΚΛΩΤΣΙΜΑ</a:t>
            </a:r>
            <a:r>
              <a:rPr lang="en-GB" sz="1600" b="0" dirty="0" smtClean="0"/>
              <a:t> </a:t>
            </a:r>
            <a:r>
              <a:rPr lang="el-GR" sz="1600" b="0" dirty="0" smtClean="0"/>
              <a:t>ΜΕ ΠΡΟΘΕΣΗ ΙΔΙΟΠΟΙΗΣΗΣ Η ΚΑΤΑΣΤΡΟΦΗΣ ΞΕΝΗΣ ΠΕΡΙΟΥΣΙΑΣ</a:t>
            </a:r>
            <a:r>
              <a:rPr lang="it-IT" sz="1600" b="0" dirty="0"/>
              <a:t/>
            </a:r>
            <a:br>
              <a:rPr lang="it-IT" sz="1600" b="0" dirty="0"/>
            </a:br>
            <a:r>
              <a:rPr lang="en-GB" sz="1600" b="0" dirty="0"/>
              <a:t> </a:t>
            </a:r>
            <a:r>
              <a:rPr lang="it-IT" sz="1600" b="0" dirty="0"/>
              <a:t/>
            </a:r>
            <a:br>
              <a:rPr lang="it-IT" sz="1600" b="0" dirty="0"/>
            </a:br>
            <a:r>
              <a:rPr lang="el-GR" sz="1600" dirty="0" smtClean="0"/>
              <a:t>ΛΕΚΤΙΚΟΣ</a:t>
            </a:r>
            <a:r>
              <a:rPr lang="en-GB" sz="1600" b="0" dirty="0" smtClean="0"/>
              <a:t>: </a:t>
            </a:r>
            <a:r>
              <a:rPr lang="el-GR" sz="1600" b="0" dirty="0" smtClean="0"/>
              <a:t>ΓΕΛΙΟΠΟΙΗΣΗ</a:t>
            </a:r>
            <a:r>
              <a:rPr lang="en-GB" sz="1600" b="0" dirty="0" smtClean="0"/>
              <a:t>, </a:t>
            </a:r>
            <a:r>
              <a:rPr lang="el-GR" sz="1600" b="0" dirty="0" smtClean="0"/>
              <a:t>ΠΡΟΣΒΟΛΗ</a:t>
            </a:r>
            <a:r>
              <a:rPr lang="en-GB" sz="1600" b="0" dirty="0" smtClean="0"/>
              <a:t>, </a:t>
            </a:r>
            <a:r>
              <a:rPr lang="el-GR" sz="1600" b="0" dirty="0" smtClean="0"/>
              <a:t>ΕΠΑΝΑΛΑΜΒΑΝΟΜΕΝΟΣ ΧΛΕΒΑΣΜΟΣ ΚΑΠΟΙΟΥ</a:t>
            </a:r>
            <a:r>
              <a:rPr lang="en-GB" sz="1600" b="0" dirty="0" smtClean="0"/>
              <a:t>, </a:t>
            </a:r>
            <a:r>
              <a:rPr lang="el-GR" sz="1600" b="0" dirty="0" smtClean="0"/>
              <a:t>ΚΑΝΟΝΤΑΣ ΡΑΤΣΙΣΤΙΚΑ ΣΧΟΛΙΑ</a:t>
            </a:r>
            <a:r>
              <a:rPr lang="en-GB" sz="1600" b="0" dirty="0" smtClean="0"/>
              <a:t> </a:t>
            </a:r>
            <a:r>
              <a:rPr lang="it-IT" sz="1600" b="0" dirty="0"/>
              <a:t/>
            </a:r>
            <a:br>
              <a:rPr lang="it-IT" sz="1600" b="0" dirty="0"/>
            </a:br>
            <a:r>
              <a:rPr lang="en-GB" sz="1600" b="0" dirty="0"/>
              <a:t> </a:t>
            </a:r>
            <a:r>
              <a:rPr lang="it-IT" sz="1600" b="0" dirty="0"/>
              <a:t/>
            </a:r>
            <a:br>
              <a:rPr lang="it-IT" sz="1600" b="0" dirty="0"/>
            </a:br>
            <a:r>
              <a:rPr lang="el-GR" sz="1600" dirty="0" smtClean="0"/>
              <a:t>ΣΧΕΣΙΑΚΟΣ</a:t>
            </a:r>
            <a:r>
              <a:rPr lang="en-GB" sz="1600" dirty="0" smtClean="0"/>
              <a:t>: </a:t>
            </a:r>
            <a:r>
              <a:rPr lang="el-GR" sz="1600" b="0" dirty="0" smtClean="0"/>
              <a:t>ΑΠΟΚΛΕΙΟΝΤΑΣ ΕΝΑΝ Η ΠΕΡΙΣΣΟΤΕΡΟΥΣ ΣΥΜΜΑΘΗΤΕΣ ΑΠΟ ΟΜΑΔΕΣ ΣΥΝΑΘΡΟΙΣΗΣ</a:t>
            </a:r>
            <a:r>
              <a:rPr lang="en-GB" sz="1600" b="0" dirty="0" smtClean="0"/>
              <a:t> </a:t>
            </a:r>
            <a:r>
              <a:rPr lang="it-IT" sz="1600" b="0" dirty="0"/>
              <a:t/>
            </a:r>
            <a:br>
              <a:rPr lang="it-IT" sz="1600" b="0" dirty="0"/>
            </a:br>
            <a:r>
              <a:rPr lang="en-GB" sz="1600" b="0" dirty="0"/>
              <a:t> </a:t>
            </a:r>
            <a:r>
              <a:rPr lang="it-IT" sz="1600" b="0" dirty="0"/>
              <a:t/>
            </a:r>
            <a:br>
              <a:rPr lang="it-IT" sz="1600" b="0" dirty="0"/>
            </a:br>
            <a:r>
              <a:rPr lang="el-GR" sz="1600" dirty="0" smtClean="0"/>
              <a:t>ΕΜΜΕΣΑ</a:t>
            </a:r>
            <a:r>
              <a:rPr lang="en-GB" sz="1600" b="0" dirty="0" smtClean="0"/>
              <a:t>: </a:t>
            </a:r>
            <a:r>
              <a:rPr lang="el-GR" sz="1600" b="0" dirty="0" smtClean="0"/>
              <a:t>ΔΙΑΔΙΔΟΝΤΑΣ ΕΝΟΧΛΗΤΙΚΑ ΚΟΣΤΟΜΠΟΛΙΑ ΓΙΑ ΚΑΠΟΙΟ ΜΑΘΗΤΗ</a:t>
            </a:r>
            <a:r>
              <a:rPr lang="en-GB" sz="1600" b="0" dirty="0" smtClean="0"/>
              <a:t>  </a:t>
            </a:r>
            <a:r>
              <a:rPr lang="it-IT" sz="4000" dirty="0"/>
              <a:t/>
            </a:r>
            <a:br>
              <a:rPr lang="it-IT" sz="4000" dirty="0"/>
            </a:br>
            <a:r>
              <a:rPr lang="en-GB" sz="4000" dirty="0"/>
              <a:t> </a:t>
            </a:r>
            <a:endParaRPr lang="it-IT" sz="4000" dirty="0"/>
          </a:p>
        </p:txBody>
      </p:sp>
      <p:sp>
        <p:nvSpPr>
          <p:cNvPr id="6" name="TextBox 5"/>
          <p:cNvSpPr txBox="1"/>
          <p:nvPr/>
        </p:nvSpPr>
        <p:spPr>
          <a:xfrm>
            <a:off x="1121392" y="1557456"/>
            <a:ext cx="1219200" cy="2708434"/>
          </a:xfrm>
          <a:prstGeom prst="rect">
            <a:avLst/>
          </a:prstGeom>
          <a:noFill/>
        </p:spPr>
        <p:txBody>
          <a:bodyPr>
            <a:spAutoFit/>
          </a:bodyPr>
          <a:lstStyle/>
          <a:p>
            <a:pPr fontAlgn="auto">
              <a:spcBef>
                <a:spcPts val="0"/>
              </a:spcBef>
              <a:spcAft>
                <a:spcPts val="0"/>
              </a:spcAft>
              <a:defRPr/>
            </a:pPr>
            <a:r>
              <a:rPr lang="it-IT" sz="17000" b="1" dirty="0">
                <a:solidFill>
                  <a:srgbClr val="F26200">
                    <a:alpha val="40000"/>
                  </a:srgbClr>
                </a:solidFill>
                <a:latin typeface="+mn-lt"/>
                <a:cs typeface="Arial" pitchFamily="34" charset="0"/>
              </a:rPr>
              <a:t>1</a:t>
            </a:r>
          </a:p>
        </p:txBody>
      </p:sp>
      <p:sp>
        <p:nvSpPr>
          <p:cNvPr id="7" name="TextBox 12"/>
          <p:cNvSpPr txBox="1"/>
          <p:nvPr/>
        </p:nvSpPr>
        <p:spPr bwMode="auto">
          <a:xfrm>
            <a:off x="817563" y="2667000"/>
            <a:ext cx="1930400" cy="682625"/>
          </a:xfrm>
          <a:prstGeom prst="rect">
            <a:avLst/>
          </a:prstGeom>
          <a:noFill/>
        </p:spPr>
        <p:txBody>
          <a:bodyPr>
            <a:normAutofit/>
          </a:bodyPr>
          <a:lstStyle/>
          <a:p>
            <a:pPr algn="ctr" fontAlgn="auto">
              <a:lnSpc>
                <a:spcPct val="80000"/>
              </a:lnSpc>
              <a:spcBef>
                <a:spcPts val="0"/>
              </a:spcBef>
              <a:spcAft>
                <a:spcPts val="0"/>
              </a:spcAft>
              <a:defRPr/>
            </a:pPr>
            <a:r>
              <a:rPr lang="it-IT" sz="2400" b="1" spc="60" dirty="0" smtClean="0">
                <a:solidFill>
                  <a:schemeClr val="bg1"/>
                </a:solidFill>
                <a:effectLst>
                  <a:outerShdw blurRad="50800" dist="25400" dir="5400000" algn="t" rotWithShape="0">
                    <a:prstClr val="black">
                      <a:alpha val="15000"/>
                    </a:prstClr>
                  </a:outerShdw>
                </a:effectLst>
                <a:latin typeface="+mn-lt"/>
                <a:cs typeface="+mn-cs"/>
              </a:rPr>
              <a:t>BULLYING</a:t>
            </a:r>
            <a:endParaRPr lang="it-IT" sz="2400" b="1" spc="60" dirty="0">
              <a:solidFill>
                <a:schemeClr val="bg1"/>
              </a:solidFill>
              <a:effectLst>
                <a:outerShdw blurRad="50800" dist="25400" dir="5400000" algn="t" rotWithShape="0">
                  <a:prstClr val="black">
                    <a:alpha val="15000"/>
                  </a:prstClr>
                </a:outerShdw>
              </a:effectLst>
              <a:latin typeface="+mn-lt"/>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323528" y="1412776"/>
            <a:ext cx="3168352" cy="5112568"/>
          </a:xfrm>
          <a:prstGeom prst="rect">
            <a:avLst/>
          </a:prstGeom>
          <a:noFill/>
        </p:spPr>
        <p:txBody>
          <a:bodyPr>
            <a:normAutofit fontScale="25000" lnSpcReduction="20000"/>
          </a:bodyPr>
          <a:lstStyle/>
          <a:p>
            <a:pPr algn="just"/>
            <a:r>
              <a:rPr lang="el-GR" sz="6400" dirty="0" smtClean="0"/>
              <a:t>Αν εφαρμόζαμε τον ποινικό κώδικα κατά γράμμα</a:t>
            </a:r>
            <a:r>
              <a:rPr lang="en-GB" sz="6400" dirty="0" smtClean="0"/>
              <a:t>, </a:t>
            </a:r>
            <a:r>
              <a:rPr lang="el-GR" sz="6400" dirty="0" smtClean="0"/>
              <a:t>κάθε μορφή εκφοβισμού θα έπρεπε να θεωρηθεί ως εγκληματικότητα</a:t>
            </a:r>
            <a:r>
              <a:rPr lang="en-GB" sz="6400" dirty="0" smtClean="0"/>
              <a:t>.</a:t>
            </a:r>
            <a:endParaRPr lang="en-GB" sz="6400" dirty="0" smtClean="0"/>
          </a:p>
          <a:p>
            <a:pPr algn="just"/>
            <a:endParaRPr lang="en-GB" sz="6400" dirty="0"/>
          </a:p>
          <a:p>
            <a:pPr algn="just"/>
            <a:r>
              <a:rPr lang="el-GR" sz="6400" dirty="0" smtClean="0"/>
              <a:t>Είναι θεμιτό να αναρωτηθούμε αν αυτό θα έπρεπε να είναι σωστό</a:t>
            </a:r>
            <a:r>
              <a:rPr lang="en-GB" sz="6400" dirty="0" smtClean="0"/>
              <a:t>.</a:t>
            </a:r>
            <a:endParaRPr lang="it-IT" sz="6400" dirty="0" smtClean="0"/>
          </a:p>
          <a:p>
            <a:pPr algn="just"/>
            <a:r>
              <a:rPr lang="en-GB" sz="6400" dirty="0" smtClean="0"/>
              <a:t> </a:t>
            </a:r>
            <a:endParaRPr lang="it-IT" sz="6400" dirty="0" smtClean="0"/>
          </a:p>
          <a:p>
            <a:pPr algn="just"/>
            <a:r>
              <a:rPr lang="el-GR" sz="6400" dirty="0" smtClean="0"/>
              <a:t>Προφανώς πιστεύουμε ότι δεν θα έπρεπε</a:t>
            </a:r>
            <a:r>
              <a:rPr lang="en-GB" sz="6400" dirty="0" smtClean="0"/>
              <a:t>, </a:t>
            </a:r>
            <a:r>
              <a:rPr lang="el-GR" sz="6400" dirty="0" smtClean="0"/>
              <a:t>και ότι η κοινή λογική θα έπρεπε να βοηθήσει τους ενήλικες</a:t>
            </a:r>
            <a:r>
              <a:rPr lang="en-GB" sz="6400" dirty="0" smtClean="0"/>
              <a:t> (</a:t>
            </a:r>
            <a:r>
              <a:rPr lang="el-GR" sz="6400" dirty="0" smtClean="0"/>
              <a:t>εκπαιδευτικούς</a:t>
            </a:r>
            <a:r>
              <a:rPr lang="en-GB" sz="6400" dirty="0" smtClean="0"/>
              <a:t>, </a:t>
            </a:r>
            <a:r>
              <a:rPr lang="el-GR" sz="6400" dirty="0" smtClean="0"/>
              <a:t>γονείς</a:t>
            </a:r>
            <a:r>
              <a:rPr lang="en-GB" sz="6400" dirty="0" smtClean="0"/>
              <a:t> </a:t>
            </a:r>
            <a:r>
              <a:rPr lang="el-GR" sz="6400" dirty="0" smtClean="0"/>
              <a:t>και φορείς</a:t>
            </a:r>
            <a:r>
              <a:rPr lang="en-GB" sz="6400" dirty="0" smtClean="0"/>
              <a:t>) </a:t>
            </a:r>
            <a:r>
              <a:rPr lang="el-GR" sz="6400" dirty="0" smtClean="0"/>
              <a:t>να εξετάσουν την </a:t>
            </a:r>
            <a:r>
              <a:rPr lang="en-GB" sz="6400" dirty="0" smtClean="0"/>
              <a:t> </a:t>
            </a:r>
            <a:r>
              <a:rPr lang="el-GR" sz="6400" b="1" dirty="0" smtClean="0"/>
              <a:t>ποιότητα</a:t>
            </a:r>
            <a:r>
              <a:rPr lang="en-GB" sz="6400" b="1" dirty="0" smtClean="0"/>
              <a:t> </a:t>
            </a:r>
            <a:r>
              <a:rPr lang="el-GR" sz="6400" dirty="0" smtClean="0"/>
              <a:t>και</a:t>
            </a:r>
            <a:r>
              <a:rPr lang="en-GB" sz="6400" dirty="0" smtClean="0"/>
              <a:t> </a:t>
            </a:r>
            <a:r>
              <a:rPr lang="el-GR" sz="6400" b="1" dirty="0" smtClean="0"/>
              <a:t>ποσότητα</a:t>
            </a:r>
            <a:r>
              <a:rPr lang="en-GB" sz="6400" b="1" dirty="0" smtClean="0"/>
              <a:t> </a:t>
            </a:r>
            <a:r>
              <a:rPr lang="el-GR" sz="6400" dirty="0" smtClean="0"/>
              <a:t>της επιθετικής συμπεριφοράς,</a:t>
            </a:r>
            <a:r>
              <a:rPr lang="en-GB" sz="6400" dirty="0" smtClean="0"/>
              <a:t> </a:t>
            </a:r>
            <a:r>
              <a:rPr lang="el-GR" sz="6400" dirty="0" smtClean="0"/>
              <a:t>η οποία ακόμα και αν κατηγοριοποιηθεί γενικά ως εγκληματική περίπτωση</a:t>
            </a:r>
            <a:r>
              <a:rPr lang="en-GB" sz="6400" dirty="0" smtClean="0"/>
              <a:t>, </a:t>
            </a:r>
            <a:r>
              <a:rPr lang="el-GR" sz="6400" dirty="0" smtClean="0"/>
              <a:t>όταν δεν προκαλεί φυσική ή σημαντική ψυχολογική βλάβη και/ή</a:t>
            </a:r>
            <a:r>
              <a:rPr lang="en-GB" sz="6400" dirty="0" smtClean="0"/>
              <a:t> </a:t>
            </a:r>
            <a:r>
              <a:rPr lang="el-GR" sz="6400" dirty="0" smtClean="0"/>
              <a:t>σημαντική</a:t>
            </a:r>
            <a:r>
              <a:rPr lang="en-GB" sz="6400" dirty="0" smtClean="0"/>
              <a:t> </a:t>
            </a:r>
            <a:r>
              <a:rPr lang="el-GR" sz="6400" dirty="0" smtClean="0"/>
              <a:t>και/ή</a:t>
            </a:r>
            <a:r>
              <a:rPr lang="en-GB" sz="6400" dirty="0" smtClean="0"/>
              <a:t> </a:t>
            </a:r>
            <a:r>
              <a:rPr lang="el-GR" sz="6400" dirty="0" smtClean="0"/>
              <a:t>διαρκή βλάβη στο θύμα</a:t>
            </a:r>
            <a:r>
              <a:rPr lang="en-GB" sz="6400" dirty="0" smtClean="0"/>
              <a:t> </a:t>
            </a:r>
            <a:r>
              <a:rPr lang="el-GR" sz="6400" dirty="0" smtClean="0"/>
              <a:t>θα έπρεπε να κωδικοποιηθούν ως πράξεις εκφοβισμού</a:t>
            </a:r>
            <a:r>
              <a:rPr lang="en-GB" sz="6400" dirty="0" smtClean="0"/>
              <a:t>.</a:t>
            </a:r>
            <a:endParaRPr lang="it-IT" sz="6400" dirty="0"/>
          </a:p>
          <a:p>
            <a:r>
              <a:rPr lang="en-GB" sz="3800" dirty="0"/>
              <a:t> </a:t>
            </a:r>
            <a:endParaRPr lang="it-IT" sz="3800" dirty="0"/>
          </a:p>
          <a:p>
            <a:endParaRPr lang="it-IT" sz="2000" dirty="0"/>
          </a:p>
        </p:txBody>
      </p:sp>
      <p:sp>
        <p:nvSpPr>
          <p:cNvPr id="9" name="Title 8"/>
          <p:cNvSpPr>
            <a:spLocks noGrp="1"/>
          </p:cNvSpPr>
          <p:nvPr>
            <p:ph type="title"/>
          </p:nvPr>
        </p:nvSpPr>
        <p:spPr>
          <a:xfrm>
            <a:off x="436563" y="76200"/>
            <a:ext cx="8402637" cy="685800"/>
          </a:xfrm>
        </p:spPr>
        <p:txBody>
          <a:bodyPr rtlCol="0">
            <a:normAutofit/>
          </a:bodyPr>
          <a:lstStyle/>
          <a:p>
            <a:pPr fontAlgn="auto">
              <a:spcBef>
                <a:spcPts val="0"/>
              </a:spcBef>
              <a:spcAft>
                <a:spcPts val="0"/>
              </a:spcAft>
              <a:defRPr/>
            </a:pPr>
            <a:r>
              <a:rPr lang="el-GR" sz="2800" b="1" dirty="0" smtClean="0"/>
              <a:t>Εκφοβισμός</a:t>
            </a:r>
            <a:r>
              <a:rPr lang="en-GB" sz="2800" b="1" dirty="0" smtClean="0"/>
              <a:t> – </a:t>
            </a:r>
            <a:r>
              <a:rPr lang="el-GR" sz="2800" b="1" dirty="0" smtClean="0"/>
              <a:t>Παραβατικότητα ανηλίκων</a:t>
            </a:r>
            <a:r>
              <a:rPr lang="en-GB" sz="2800" dirty="0" smtClean="0"/>
              <a:t>: </a:t>
            </a:r>
            <a:r>
              <a:rPr lang="el-GR" sz="2800" dirty="0" smtClean="0"/>
              <a:t>διαφορές</a:t>
            </a:r>
            <a:r>
              <a:rPr lang="it-IT" sz="2800" dirty="0" smtClean="0"/>
              <a:t> </a:t>
            </a:r>
            <a:endParaRPr dirty="0">
              <a:latin typeface="+mn-lt"/>
            </a:endParaRPr>
          </a:p>
        </p:txBody>
      </p:sp>
      <p:graphicFrame>
        <p:nvGraphicFramePr>
          <p:cNvPr id="8" name="Diagramma 7"/>
          <p:cNvGraphicFramePr/>
          <p:nvPr>
            <p:extLst>
              <p:ext uri="{D42A27DB-BD31-4B8C-83A1-F6EECF244321}">
                <p14:modId xmlns:p14="http://schemas.microsoft.com/office/powerpoint/2010/main" xmlns="" val="2597937"/>
              </p:ext>
            </p:extLst>
          </p:nvPr>
        </p:nvGraphicFramePr>
        <p:xfrm>
          <a:off x="3923928" y="2636912"/>
          <a:ext cx="4896544" cy="5549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magine 1" descr="operatori.jp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220072" y="1124744"/>
            <a:ext cx="2160240" cy="248854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6563" y="76200"/>
            <a:ext cx="8402637" cy="685800"/>
          </a:xfrm>
        </p:spPr>
        <p:txBody>
          <a:bodyPr rtlCol="0"/>
          <a:lstStyle/>
          <a:p>
            <a:pPr fontAlgn="auto">
              <a:spcBef>
                <a:spcPts val="0"/>
              </a:spcBef>
              <a:spcAft>
                <a:spcPts val="0"/>
              </a:spcAft>
              <a:defRPr/>
            </a:pPr>
            <a:r>
              <a:rPr lang="el-GR" sz="2800" b="1" dirty="0" smtClean="0"/>
              <a:t>Εκφοβισμός</a:t>
            </a:r>
            <a:r>
              <a:rPr lang="en-GB" sz="2800" b="1" dirty="0" smtClean="0"/>
              <a:t> </a:t>
            </a:r>
            <a:r>
              <a:rPr lang="it-IT" sz="2800" b="1" dirty="0"/>
              <a:t>-</a:t>
            </a:r>
            <a:r>
              <a:rPr lang="en-GB" sz="2800" b="1" dirty="0" smtClean="0"/>
              <a:t> </a:t>
            </a:r>
            <a:r>
              <a:rPr lang="el-GR" sz="2800" b="1" dirty="0" smtClean="0"/>
              <a:t>Φάρσες</a:t>
            </a:r>
            <a:r>
              <a:rPr lang="en-GB" sz="2800" dirty="0" smtClean="0"/>
              <a:t>: </a:t>
            </a:r>
            <a:r>
              <a:rPr lang="el-GR" sz="2800" dirty="0" smtClean="0"/>
              <a:t>διαφορές</a:t>
            </a:r>
            <a:r>
              <a:rPr lang="en-GB" sz="2800" dirty="0" smtClean="0"/>
              <a:t>s</a:t>
            </a:r>
            <a:r>
              <a:rPr lang="it-IT" sz="2800" dirty="0" smtClean="0"/>
              <a:t> </a:t>
            </a:r>
            <a:endParaRPr dirty="0">
              <a:latin typeface="+mn-lt"/>
            </a:endParaRPr>
          </a:p>
        </p:txBody>
      </p:sp>
      <p:sp>
        <p:nvSpPr>
          <p:cNvPr id="7" name="Rettangolo 6"/>
          <p:cNvSpPr/>
          <p:nvPr/>
        </p:nvSpPr>
        <p:spPr>
          <a:xfrm>
            <a:off x="179512" y="1124745"/>
            <a:ext cx="6840760" cy="2492990"/>
          </a:xfrm>
          <a:prstGeom prst="rect">
            <a:avLst/>
          </a:prstGeom>
        </p:spPr>
        <p:txBody>
          <a:bodyPr wrap="square">
            <a:spAutoFit/>
          </a:bodyPr>
          <a:lstStyle/>
          <a:p>
            <a:pPr algn="just"/>
            <a:r>
              <a:rPr lang="en-GB" dirty="0"/>
              <a:t>To operate an </a:t>
            </a:r>
            <a:r>
              <a:rPr lang="en-GB" dirty="0" err="1"/>
              <a:t>adeguate</a:t>
            </a:r>
            <a:r>
              <a:rPr lang="en-GB" dirty="0"/>
              <a:t> distinction it is important to consider the fact that all behaviour, assumed as goliardery and play, where the typical elements of </a:t>
            </a:r>
            <a:r>
              <a:rPr lang="en-GB" dirty="0" err="1"/>
              <a:t>bullism</a:t>
            </a:r>
            <a:r>
              <a:rPr lang="en-GB" dirty="0"/>
              <a:t> are absent, such as the </a:t>
            </a:r>
            <a:r>
              <a:rPr lang="en-GB" b="1" dirty="0"/>
              <a:t>persistence </a:t>
            </a:r>
            <a:r>
              <a:rPr lang="en-GB" dirty="0"/>
              <a:t>of oppressive behaviour, </a:t>
            </a:r>
            <a:r>
              <a:rPr lang="en-GB" b="1" dirty="0"/>
              <a:t>intentionality </a:t>
            </a:r>
            <a:r>
              <a:rPr lang="en-GB" dirty="0"/>
              <a:t>and the </a:t>
            </a:r>
            <a:r>
              <a:rPr lang="en-GB" b="1" dirty="0"/>
              <a:t>asymmetry </a:t>
            </a:r>
            <a:r>
              <a:rPr lang="en-GB" dirty="0"/>
              <a:t>of power between the victim and the tormentor  (</a:t>
            </a:r>
            <a:r>
              <a:rPr lang="en-GB" dirty="0" err="1"/>
              <a:t>Olweus</a:t>
            </a:r>
            <a:r>
              <a:rPr lang="en-GB" dirty="0"/>
              <a:t>, 1993; </a:t>
            </a:r>
            <a:r>
              <a:rPr lang="en-GB" dirty="0" err="1"/>
              <a:t>Coie</a:t>
            </a:r>
            <a:r>
              <a:rPr lang="en-GB" dirty="0"/>
              <a:t> e Dodge, 1998; Smith et al.1999) are to be listed among the category </a:t>
            </a:r>
            <a:r>
              <a:rPr lang="en-GB" b="1" dirty="0"/>
              <a:t>'pranks'</a:t>
            </a:r>
            <a:r>
              <a:rPr lang="en-GB" dirty="0" smtClean="0"/>
              <a:t>.</a:t>
            </a:r>
          </a:p>
          <a:p>
            <a:pPr algn="just"/>
            <a:endParaRPr lang="en-GB" sz="1200" dirty="0"/>
          </a:p>
          <a:p>
            <a:pPr algn="just"/>
            <a:r>
              <a:rPr lang="en-GB" dirty="0" smtClean="0"/>
              <a:t> </a:t>
            </a:r>
            <a:endParaRPr lang="it-IT" dirty="0"/>
          </a:p>
        </p:txBody>
      </p:sp>
      <p:graphicFrame>
        <p:nvGraphicFramePr>
          <p:cNvPr id="2" name="Diagramma 1"/>
          <p:cNvGraphicFramePr/>
          <p:nvPr>
            <p:extLst>
              <p:ext uri="{D42A27DB-BD31-4B8C-83A1-F6EECF244321}">
                <p14:modId xmlns:p14="http://schemas.microsoft.com/office/powerpoint/2010/main" xmlns="" val="919457887"/>
              </p:ext>
            </p:extLst>
          </p:nvPr>
        </p:nvGraphicFramePr>
        <p:xfrm>
          <a:off x="395536" y="980728"/>
          <a:ext cx="856895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0054056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3528" y="1124744"/>
            <a:ext cx="4536504" cy="5400600"/>
          </a:xfrm>
          <a:prstGeom prst="rect">
            <a:avLst/>
          </a:prstGeom>
          <a:noFill/>
        </p:spPr>
        <p:txBody>
          <a:bodyPr>
            <a:normAutofit fontScale="70000" lnSpcReduction="20000"/>
          </a:bodyPr>
          <a:lstStyle/>
          <a:p>
            <a:pPr algn="just"/>
            <a:r>
              <a:rPr lang="el-GR" sz="2000" dirty="0" smtClean="0"/>
              <a:t>Είναι επίσης σημαντικό να ανιχνεύσουμε τα όρια ανάμεσα στην εκφοβιστική συμπεριφορά και βίαιες εκρήξεις που σχετίζονται με </a:t>
            </a:r>
            <a:r>
              <a:rPr lang="el-GR" sz="2000" b="1" dirty="0" smtClean="0"/>
              <a:t>ψυχιατρικές παθολογίες</a:t>
            </a:r>
            <a:r>
              <a:rPr lang="en-GB" sz="2000" b="1" dirty="0" smtClean="0"/>
              <a:t> </a:t>
            </a:r>
            <a:r>
              <a:rPr lang="el-GR" sz="2000" dirty="0" smtClean="0"/>
              <a:t>που συμβαίνουν συχνά στις ηλικίες της ανάπτυξης</a:t>
            </a:r>
            <a:r>
              <a:rPr lang="en-GB" sz="2000" dirty="0" smtClean="0"/>
              <a:t>, </a:t>
            </a:r>
            <a:r>
              <a:rPr lang="el-GR" sz="2000" dirty="0" smtClean="0"/>
              <a:t>όπως είναι η διαταραχή συμπεριφοράς</a:t>
            </a:r>
            <a:r>
              <a:rPr lang="en-GB" sz="2000" dirty="0" smtClean="0"/>
              <a:t> </a:t>
            </a:r>
            <a:r>
              <a:rPr lang="el-GR" sz="2000" dirty="0" smtClean="0"/>
              <a:t>και η προκλητική αντιθετική διαταραχή</a:t>
            </a:r>
            <a:r>
              <a:rPr lang="en-GB" sz="2000" dirty="0" smtClean="0"/>
              <a:t> </a:t>
            </a:r>
            <a:r>
              <a:rPr lang="en-GB" sz="2000" dirty="0"/>
              <a:t>(DSM IV, TR, 2002)</a:t>
            </a:r>
            <a:r>
              <a:rPr lang="en-GB" sz="2000" dirty="0" smtClean="0"/>
              <a:t>.</a:t>
            </a:r>
          </a:p>
          <a:p>
            <a:pPr algn="just"/>
            <a:endParaRPr lang="en-GB" sz="2000" dirty="0"/>
          </a:p>
          <a:p>
            <a:pPr algn="just"/>
            <a:endParaRPr lang="it-IT" sz="2000" dirty="0"/>
          </a:p>
          <a:p>
            <a:pPr algn="just"/>
            <a:r>
              <a:rPr lang="el-GR" sz="2000" dirty="0" smtClean="0"/>
              <a:t>Αυτές οι παθολογικές καταστάσεις</a:t>
            </a:r>
            <a:r>
              <a:rPr lang="en-GB" sz="2000" dirty="0" smtClean="0"/>
              <a:t>, </a:t>
            </a:r>
            <a:r>
              <a:rPr lang="el-GR" sz="2000" dirty="0" smtClean="0"/>
              <a:t>οι οποίες </a:t>
            </a:r>
            <a:r>
              <a:rPr lang="en-GB" sz="2000" dirty="0" smtClean="0"/>
              <a:t>which </a:t>
            </a:r>
            <a:r>
              <a:rPr lang="el-GR" sz="2000" dirty="0" smtClean="0"/>
              <a:t>με τον εκφοβισμό έχουν κοινό σημείο μόνο το θέμα της επιθετικότητας</a:t>
            </a:r>
            <a:r>
              <a:rPr lang="en-GB" sz="2000" dirty="0" smtClean="0"/>
              <a:t>, </a:t>
            </a:r>
            <a:r>
              <a:rPr lang="el-GR" sz="2000" dirty="0" smtClean="0"/>
              <a:t>χρειάζονται </a:t>
            </a:r>
            <a:r>
              <a:rPr lang="en-GB" sz="2000" dirty="0" smtClean="0"/>
              <a:t> </a:t>
            </a:r>
            <a:r>
              <a:rPr lang="el-GR" sz="2000" dirty="0" smtClean="0"/>
              <a:t>συγκεκριμένες και ειδικού τύπου παρεμβάσεις</a:t>
            </a:r>
            <a:r>
              <a:rPr lang="en-GB" sz="2000" dirty="0" smtClean="0"/>
              <a:t> (</a:t>
            </a:r>
            <a:r>
              <a:rPr lang="el-GR" sz="2000" dirty="0" smtClean="0"/>
              <a:t>ο μαθητής παραπέμπεται στις κοινωνικές-υγειονομικές δομές</a:t>
            </a:r>
            <a:r>
              <a:rPr lang="en-GB" sz="2000" dirty="0" smtClean="0"/>
              <a:t> </a:t>
            </a:r>
            <a:r>
              <a:rPr lang="el-GR" sz="2000" dirty="0" smtClean="0"/>
              <a:t>για ατομική, ομαδική και οικογενειακή ψυχοθεραπεία</a:t>
            </a:r>
            <a:r>
              <a:rPr lang="en-GB" sz="2000" dirty="0" smtClean="0"/>
              <a:t> </a:t>
            </a:r>
            <a:r>
              <a:rPr lang="el-GR" sz="2000" dirty="0" smtClean="0"/>
              <a:t>και σε ειδικές περιπτώσεις</a:t>
            </a:r>
            <a:r>
              <a:rPr lang="el-GR" sz="2000" dirty="0" smtClean="0"/>
              <a:t> </a:t>
            </a:r>
            <a:r>
              <a:rPr lang="el-GR" sz="2000" dirty="0" smtClean="0"/>
              <a:t>χρειάζεται φαρμακευτική αγωγή με </a:t>
            </a:r>
            <a:r>
              <a:rPr lang="el-GR" sz="2000" dirty="0" err="1" smtClean="0"/>
              <a:t>ψυχότροπα</a:t>
            </a:r>
            <a:r>
              <a:rPr lang="el-GR" sz="2000" dirty="0" smtClean="0"/>
              <a:t> φάρμακα</a:t>
            </a:r>
            <a:r>
              <a:rPr lang="en-GB" sz="2000" dirty="0" smtClean="0"/>
              <a:t>) </a:t>
            </a:r>
            <a:r>
              <a:rPr lang="el-GR" sz="2000" dirty="0" smtClean="0"/>
              <a:t>οι οποίες δεν έχουν τίποτε κοινό με τις καταστάσεις όπου έφηβοι συμπεριφέρονται με </a:t>
            </a:r>
            <a:r>
              <a:rPr lang="en-GB" sz="2000" dirty="0" smtClean="0"/>
              <a:t>which </a:t>
            </a:r>
            <a:r>
              <a:rPr lang="en-GB" sz="2000" dirty="0"/>
              <a:t>have nothing to do with the ones carried out with adolescents who behave with </a:t>
            </a:r>
            <a:r>
              <a:rPr lang="el-GR" sz="2000" dirty="0" smtClean="0"/>
              <a:t>αλαζονεία και κατάχρηση εξουσίας</a:t>
            </a:r>
            <a:r>
              <a:rPr lang="en-GB" sz="2000" dirty="0" smtClean="0"/>
              <a:t>.</a:t>
            </a:r>
            <a:endParaRPr lang="en-GB" sz="2000" dirty="0" smtClean="0"/>
          </a:p>
          <a:p>
            <a:pPr algn="just"/>
            <a:endParaRPr lang="it-IT" sz="2000" dirty="0"/>
          </a:p>
          <a:p>
            <a:pPr algn="just"/>
            <a:r>
              <a:rPr lang="el-GR" sz="2000" dirty="0" smtClean="0"/>
              <a:t>Εξετάζοντας τα κριτήρια που αφορούν την προκλητική αντιθετική διαταραχή</a:t>
            </a:r>
            <a:r>
              <a:rPr lang="en-GB" sz="2000" dirty="0" smtClean="0"/>
              <a:t> </a:t>
            </a:r>
            <a:r>
              <a:rPr lang="el-GR" sz="2000" dirty="0" smtClean="0"/>
              <a:t>(</a:t>
            </a:r>
            <a:r>
              <a:rPr lang="en-GB" sz="2000" dirty="0" smtClean="0"/>
              <a:t>provocative </a:t>
            </a:r>
            <a:r>
              <a:rPr lang="en-GB" sz="2000" dirty="0" err="1"/>
              <a:t>oppositive</a:t>
            </a:r>
            <a:r>
              <a:rPr lang="en-GB" sz="2000" dirty="0"/>
              <a:t> </a:t>
            </a:r>
            <a:r>
              <a:rPr lang="en-GB" sz="2000" dirty="0" smtClean="0"/>
              <a:t>disorder</a:t>
            </a:r>
            <a:r>
              <a:rPr lang="el-GR" sz="2000" dirty="0" smtClean="0"/>
              <a:t>)</a:t>
            </a:r>
            <a:r>
              <a:rPr lang="en-GB" sz="2000" dirty="0" smtClean="0"/>
              <a:t> (</a:t>
            </a:r>
            <a:r>
              <a:rPr lang="el-GR" sz="2000" dirty="0" smtClean="0"/>
              <a:t>Πίνακας</a:t>
            </a:r>
            <a:r>
              <a:rPr lang="en-GB" sz="2000" dirty="0" smtClean="0"/>
              <a:t> </a:t>
            </a:r>
            <a:r>
              <a:rPr lang="en-GB" sz="2000" dirty="0"/>
              <a:t>1.) </a:t>
            </a:r>
            <a:r>
              <a:rPr lang="el-GR" sz="2000" dirty="0" smtClean="0"/>
              <a:t>και τις διαταραχές συμπεριφοράς</a:t>
            </a:r>
            <a:r>
              <a:rPr lang="en-GB" sz="2000" dirty="0" smtClean="0"/>
              <a:t> (</a:t>
            </a:r>
            <a:r>
              <a:rPr lang="el-GR" sz="2000" dirty="0" smtClean="0"/>
              <a:t>Πίνακας</a:t>
            </a:r>
            <a:r>
              <a:rPr lang="en-GB" sz="2000" dirty="0" smtClean="0"/>
              <a:t> </a:t>
            </a:r>
            <a:r>
              <a:rPr lang="en-GB" sz="2000" dirty="0"/>
              <a:t>2.) </a:t>
            </a:r>
            <a:r>
              <a:rPr lang="el-GR" sz="2000" dirty="0" smtClean="0"/>
              <a:t>μπορούμε να παρατηρήσουμε π</a:t>
            </a:r>
            <a:r>
              <a:rPr lang="el-GR" sz="2000" dirty="0" smtClean="0"/>
              <a:t>ό</a:t>
            </a:r>
            <a:r>
              <a:rPr lang="el-GR" sz="2000" dirty="0" smtClean="0"/>
              <a:t>σο εύκολα τα παιδιά και οι έφηβοι που πάσχουν από αυτές τις παθολογικές καταστάσεις μπορούν να θεωρηθούν «από λάθος» ως «</a:t>
            </a:r>
            <a:r>
              <a:rPr lang="el-GR" sz="2000" dirty="0" err="1" smtClean="0"/>
              <a:t>εκφοβιστές</a:t>
            </a:r>
            <a:r>
              <a:rPr lang="el-GR" sz="2000" dirty="0" smtClean="0"/>
              <a:t>»</a:t>
            </a:r>
            <a:r>
              <a:rPr lang="en-GB" sz="2000" dirty="0" smtClean="0"/>
              <a:t>.</a:t>
            </a:r>
            <a:endParaRPr lang="it-IT" sz="2000" dirty="0"/>
          </a:p>
          <a:p>
            <a:endParaRPr lang="it-IT" sz="2000" dirty="0"/>
          </a:p>
        </p:txBody>
      </p:sp>
      <p:sp>
        <p:nvSpPr>
          <p:cNvPr id="9" name="Title 8"/>
          <p:cNvSpPr>
            <a:spLocks noGrp="1"/>
          </p:cNvSpPr>
          <p:nvPr>
            <p:ph type="title"/>
          </p:nvPr>
        </p:nvSpPr>
        <p:spPr>
          <a:xfrm>
            <a:off x="436563" y="76200"/>
            <a:ext cx="8402637" cy="685800"/>
          </a:xfrm>
        </p:spPr>
        <p:txBody>
          <a:bodyPr rtlCol="0">
            <a:normAutofit/>
          </a:bodyPr>
          <a:lstStyle/>
          <a:p>
            <a:pPr fontAlgn="auto">
              <a:spcBef>
                <a:spcPts val="0"/>
              </a:spcBef>
              <a:spcAft>
                <a:spcPts val="0"/>
              </a:spcAft>
              <a:defRPr/>
            </a:pPr>
            <a:r>
              <a:rPr lang="el-GR" sz="2800" b="1" dirty="0" smtClean="0"/>
              <a:t>Εκφοβισμός</a:t>
            </a:r>
            <a:r>
              <a:rPr lang="en-GB" sz="2800" b="1" dirty="0" smtClean="0"/>
              <a:t> </a:t>
            </a:r>
            <a:r>
              <a:rPr lang="it-IT" sz="2800" b="1" dirty="0" smtClean="0"/>
              <a:t>–</a:t>
            </a:r>
            <a:r>
              <a:rPr lang="en-GB" sz="2800" b="1" dirty="0" smtClean="0"/>
              <a:t> </a:t>
            </a:r>
            <a:r>
              <a:rPr lang="el-GR" sz="2800" b="1" dirty="0" smtClean="0"/>
              <a:t>Ψυχοπαθολογία</a:t>
            </a:r>
            <a:r>
              <a:rPr lang="en-GB" sz="2800" dirty="0" smtClean="0"/>
              <a:t>: </a:t>
            </a:r>
            <a:r>
              <a:rPr lang="el-GR" sz="2800" dirty="0" smtClean="0"/>
              <a:t>διαφορές</a:t>
            </a:r>
            <a:r>
              <a:rPr lang="it-IT" sz="2800" dirty="0" smtClean="0"/>
              <a:t> </a:t>
            </a:r>
            <a:endParaRPr dirty="0">
              <a:latin typeface="+mn-lt"/>
            </a:endParaRPr>
          </a:p>
        </p:txBody>
      </p:sp>
      <p:pic>
        <p:nvPicPr>
          <p:cNvPr id="3" name="Immagine 2" descr="consulenza minori.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64088" y="2461740"/>
            <a:ext cx="3365000" cy="2911476"/>
          </a:xfrm>
          <a:prstGeom prst="rect">
            <a:avLst/>
          </a:prstGeom>
        </p:spPr>
      </p:pic>
    </p:spTree>
    <p:extLst>
      <p:ext uri="{BB962C8B-B14F-4D97-AF65-F5344CB8AC3E}">
        <p14:creationId xmlns:p14="http://schemas.microsoft.com/office/powerpoint/2010/main" xmlns="" val="376936567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rcRect/>
          <a:stretch>
            <a:fillRect/>
          </a:stretch>
        </p:blipFill>
        <p:spPr bwMode="auto">
          <a:xfrm>
            <a:off x="0" y="762000"/>
            <a:ext cx="2444750" cy="2286000"/>
          </a:xfrm>
          <a:prstGeom prst="rect">
            <a:avLst/>
          </a:prstGeom>
          <a:noFill/>
          <a:ln w="9525">
            <a:noFill/>
            <a:miter lim="800000"/>
            <a:headEnd/>
            <a:tailEnd/>
          </a:ln>
        </p:spPr>
      </p:pic>
      <p:graphicFrame>
        <p:nvGraphicFramePr>
          <p:cNvPr id="6" name="Diagramma 5"/>
          <p:cNvGraphicFramePr/>
          <p:nvPr>
            <p:extLst>
              <p:ext uri="{D42A27DB-BD31-4B8C-83A1-F6EECF244321}">
                <p14:modId xmlns:p14="http://schemas.microsoft.com/office/powerpoint/2010/main" xmlns="" val="3171597736"/>
              </p:ext>
            </p:extLst>
          </p:nvPr>
        </p:nvGraphicFramePr>
        <p:xfrm>
          <a:off x="323528" y="188640"/>
          <a:ext cx="8712968" cy="64087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xmlns="" val="269333800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10.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1.xml><?xml version="1.0" encoding="utf-8"?>
<p:tagLst xmlns:a="http://schemas.openxmlformats.org/drawingml/2006/main" xmlns:r="http://schemas.openxmlformats.org/officeDocument/2006/relationships" xmlns:p="http://schemas.openxmlformats.org/presentationml/2006/main">
  <p:tag name="TIMING" val="|12"/>
</p:tagLst>
</file>

<file path=ppt/tags/tag1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13.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5.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6.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7.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8.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9.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heme/theme1.xml><?xml version="1.0" encoding="utf-8"?>
<a:theme xmlns:a="http://schemas.openxmlformats.org/drawingml/2006/main" name="Introduzione a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Introduzione a PowerPoint 2011.potx</Template>
  <TotalTime>0</TotalTime>
  <Words>1954</Words>
  <Application>Microsoft Office PowerPoint</Application>
  <PresentationFormat>On-screen Show (4:3)</PresentationFormat>
  <Paragraphs>308</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Introduzione a PowerPoint 2011</vt:lpstr>
      <vt:lpstr>WE CAN – ΜΠΟΡΟΥΜΕ!  Cyberbullying – Κυβερνοεκφοβισμός Δίκτυο Δράσης για την εκπαίδευση των γονέων</vt:lpstr>
      <vt:lpstr>Slide 2</vt:lpstr>
      <vt:lpstr>Slide 3</vt:lpstr>
      <vt:lpstr>Slide 4</vt:lpstr>
      <vt:lpstr>Ο ΟΡΟΣ ΕΚΦΟΒΙΣΜΟΣ ΑΝΑΦΕΡΕΤΑΙ ΣΕ ΕΚ ΠΡΟΘΕΣΕΩΣ ΕΠΙΘΕΤΙΚΕΣ ΕΝΕΡΓΕΙΕΣ ΚΑΙ ΣΥΜΠΕΡΙΦΟΡΕΣ, ΠΟΥ ΓΙΝΟΝΤΑΙ ΑΠΟ ΕΝΑ ΑΤΟΜΟ Η ΑΠΟ ΟΜΑΔΑ ΑΤΟΜΩΝ ΠΟΥ ΣΚΟΠΙΜΑ ΕΧΟΥΝ ΤΗΝ ΠΡΟΘΕΣΗ ΝΑ ΠΛΗΓΩΣΟΥΝ Η ΝΑ ΒΛΑΨΟΥΝ ΕΝΑΝ ΣΥΜΜΑΘΗΤΗ Ο ΟΠΟΙΟΣ ΔΕΝ ΜΠΟΡΕΙ ΕΥΚΟΛΑ ΝΑ ΥΠΕΡΑΣΠΙΣΤΕΙ ΤΟΝ ΕΑΥΤΟ ΤΟΥ ΚΑΙ ΤΟ ΟΠΟΙΟ ΣΥΜΒΑΙΝΕΙ ΕΠΑΝΑΛΑΜΒΑΝΟΜΕΝΑ, ΚΡΑΤΩΝΤΑΣ ΓΙΑ ΕΒΔΟΜΑΔΕΣ, ΜΗΝΕΣ, Η ΚΑΙ ΧΡΟΝΙΑ.      Ο ΕΚΦΟΒΙΣΜΟΣ ΜΠΟΡΕΙ ΝΑ ΠΑΡΕΙ ΤΙΣ ΑΚΟΛΟΥΘΕΣ ΜΟΡΦΕΣ:   ΦΥΣΙΚΟΣ:  ΣΠΡΟΞΙΜΟ η ΚΛΩΤΣΙΜΑ ΜΕ ΠΡΟΘΕΣΗ ΙΔΙΟΠΟΙΗΣΗΣ Η ΚΑΤΑΣΤΡΟΦΗΣ ΞΕΝΗΣ ΠΕΡΙΟΥΣΙΑΣ   ΛΕΚΤΙΚΟΣ: ΓΕΛΙΟΠΟΙΗΣΗ, ΠΡΟΣΒΟΛΗ, ΕΠΑΝΑΛΑΜΒΑΝΟΜΕΝΟΣ ΧΛΕΒΑΣΜΟΣ ΚΑΠΟΙΟΥ, ΚΑΝΟΝΤΑΣ ΡΑΤΣΙΣΤΙΚΑ ΣΧΟΛΙΑ    ΣΧΕΣΙΑΚΟΣ: ΑΠΟΚΛΕΙΟΝΤΑΣ ΕΝΑΝ Η ΠΕΡΙΣΣΟΤΕΡΟΥΣ ΣΥΜΜΑΘΗΤΕΣ ΑΠΟ ΟΜΑΔΕΣ ΣΥΝΑΘΡΟΙΣΗΣ    ΕΜΜΕΣΑ: ΔΙΑΔΙΔΟΝΤΑΣ ΕΝΟΧΛΗΤΙΚΑ ΚΟΣΤΟΜΠΟΛΙΑ ΓΙΑ ΚΑΠΟΙΟ ΜΑΘΗΤΗ    </vt:lpstr>
      <vt:lpstr>Εκφοβισμός – Παραβατικότητα ανηλίκων: διαφορές </vt:lpstr>
      <vt:lpstr>Εκφοβισμός - Φάρσες: διαφορέςs </vt:lpstr>
      <vt:lpstr>Εκφοβισμός – Ψυχοπαθολογία: διαφορές </vt:lpstr>
      <vt:lpstr>Slide 9</vt:lpstr>
      <vt:lpstr>Slide 10</vt:lpstr>
      <vt:lpstr>Slide 11</vt:lpstr>
      <vt:lpstr>Slide 12</vt:lpstr>
      <vt:lpstr> Ο ΚΥΒΕΡΝΟΕΚΦΟΒΙΣΜΟΣ ΟΡΙΖΕΤΑΙ ΣΥΝΗΘΩΣ ΩΣ ΜΙΑ ΕΠΙΘΕΤΙΚΗ ΠΡΑΞΗ ΜΕ ΠΡΟΘΕΣΗ ΠΟΥ ΓΙΝΕΤΑΙ ΑΠΟ ΜΙΑ ΟΜΑΔΑ Η ΕΝΑ ΑΤΟΜΟ, ΧΡΗΣΙΜΟΠΟΙΩΝΤΑ ΗΛΕΚΤΡΟΝΙΚΕΣ ΜΟΡΦΕΣ ΕΠΙΚΟΙΝΩΝΙΑΣ (ΤΗΛΕΦΩΝΙΚΕΣ ΚΛΗΣΕΙΣ, ΜΗΝΥΜΑΤΑ SMS, ΕΙΚΟΝΕΣ/video, e-mail, chat room, IMs - instant messaging, ΙΣΤΟΣΕΛΙΔΕΣ), ΚΑΤ’ ΕΠΑΝΑΛΗΨΗ ΚΑΙ ΜΕ ΔΙΑΡΚΕΙΑ ΧΡΟΝΟΥ ΕΝΑΝΤΙΟΝ ΕΝΟΣ ΘΥΜΑΤΟΣ ΠΟΥ ΔΕΝ ΜΠΟΡΕΙ ΝΑ ΥΠΕΡΑΣΠΙΣΤΕΙ ΤΟΝ ΕΑΥΤΟ ΤΟΥ/ΤΗΣ ΕΥΚΟΛΑ. </vt:lpstr>
      <vt:lpstr>Ο Κυβερνοεκφοβισμός μπορεί να πάρει τις παρακάτω μορφές: (Willard, 2007) </vt:lpstr>
      <vt:lpstr>Happy Slapping (Χαρούμενα χαστούκια)</vt:lpstr>
      <vt:lpstr>Διαφορές ανάμεσα στον εκφοβισμό και τον κυβερνοεκφοβισμό  (Pisano, Saturno 2008) </vt:lpstr>
      <vt:lpstr>Διαφορές ανάμεσα στον εκφοβισμό και τον κυβερνοεκφοβισμό  - II </vt:lpstr>
      <vt:lpstr>Slide 18</vt:lpstr>
      <vt:lpstr>Slide 19</vt:lpstr>
      <vt:lpstr>Slide 20</vt:lpstr>
      <vt:lpstr>Ανακοίνωση προσωπικών πληροφοριών </vt:lpstr>
      <vt:lpstr> Επικίνδυνη Σεξουαλική Συμπεριφορά</vt:lpstr>
      <vt:lpstr> Διαδικασία αποπλάνησης (Grooming) </vt:lpstr>
      <vt:lpstr>Κοινότητες Αυτοκτονικών και αυτοτραυματισμού</vt:lpstr>
      <vt:lpstr> Βίαια Βιντεο-παιχνίδια</vt:lpstr>
      <vt:lpstr>Slide 26</vt:lpstr>
      <vt:lpstr>Slide 27</vt:lpstr>
      <vt:lpstr>Slide 28</vt:lpstr>
      <vt:lpstr>Δείτε το βίντεο 1 πάνω σε βίντεο-παιχνίδια</vt:lpstr>
      <vt:lpstr>ΕΥΧΑΡΙΣΤΟΥΜΕ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2012-04-12T11:45:29Z</dcterms:modified>
</cp:coreProperties>
</file>